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91" r:id="rId6"/>
    <p:sldId id="292" r:id="rId7"/>
    <p:sldId id="257" r:id="rId8"/>
    <p:sldId id="323" r:id="rId9"/>
    <p:sldId id="324" r:id="rId10"/>
    <p:sldId id="325" r:id="rId11"/>
    <p:sldId id="258" r:id="rId12"/>
    <p:sldId id="359" r:id="rId13"/>
    <p:sldId id="360" r:id="rId14"/>
    <p:sldId id="260" r:id="rId15"/>
    <p:sldId id="330" r:id="rId16"/>
    <p:sldId id="331" r:id="rId17"/>
    <p:sldId id="332" r:id="rId18"/>
    <p:sldId id="329" r:id="rId19"/>
    <p:sldId id="259" r:id="rId20"/>
    <p:sldId id="263" r:id="rId21"/>
    <p:sldId id="264" r:id="rId22"/>
    <p:sldId id="273" r:id="rId23"/>
    <p:sldId id="267" r:id="rId24"/>
    <p:sldId id="274" r:id="rId25"/>
    <p:sldId id="333" r:id="rId26"/>
    <p:sldId id="266" r:id="rId27"/>
    <p:sldId id="361" r:id="rId28"/>
    <p:sldId id="265" r:id="rId29"/>
    <p:sldId id="282" r:id="rId30"/>
    <p:sldId id="268" r:id="rId31"/>
    <p:sldId id="269" r:id="rId32"/>
    <p:sldId id="270" r:id="rId33"/>
    <p:sldId id="281" r:id="rId34"/>
    <p:sldId id="362" r:id="rId35"/>
    <p:sldId id="363" r:id="rId36"/>
    <p:sldId id="364" r:id="rId37"/>
    <p:sldId id="276" r:id="rId38"/>
    <p:sldId id="262" r:id="rId39"/>
    <p:sldId id="272" r:id="rId40"/>
    <p:sldId id="283" r:id="rId41"/>
    <p:sldId id="284" r:id="rId42"/>
    <p:sldId id="285" r:id="rId43"/>
    <p:sldId id="286" r:id="rId44"/>
    <p:sldId id="287" r:id="rId45"/>
    <p:sldId id="288" r:id="rId46"/>
    <p:sldId id="289" r:id="rId47"/>
    <p:sldId id="29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01" autoAdjust="0"/>
    <p:restoredTop sz="91859" autoAdjust="0"/>
  </p:normalViewPr>
  <p:slideViewPr>
    <p:cSldViewPr snapToGrid="0" showGuides="1">
      <p:cViewPr varScale="1">
        <p:scale>
          <a:sx n="145" d="100"/>
          <a:sy n="145" d="100"/>
        </p:scale>
        <p:origin x="336" y="84"/>
      </p:cViewPr>
      <p:guideLst>
        <p:guide orient="horz" pos="2195"/>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9" d="100"/>
          <a:sy n="119" d="100"/>
        </p:scale>
        <p:origin x="4992" y="72"/>
      </p:cViewPr>
      <p:guideLst>
        <p:guide orient="horz" pos="2927"/>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48592-21FD-45D4-BFEA-D9C891EB0BFB}" type="datetimeFigureOut">
              <a:rPr lang="en-US" smtClean="0"/>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76258-A5A6-491A-BF8E-E0836B25378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Dates</a:t>
            </a:r>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a:latin typeface="Times New Roman" panose="02020603050405020304" pitchFamily="18" charset="0"/>
                <a:cs typeface="Times New Roman" panose="02020603050405020304" pitchFamily="18" charset="0"/>
              </a:rPr>
              <a:t>Support</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Scripts, Practice</a:t>
            </a:r>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publicaiton</a:t>
            </a:r>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Citation,algorithm</a:t>
            </a:r>
            <a:r>
              <a:rPr lang="en-US" dirty="0"/>
              <a:t> not clear, Automating XAI pipelines</a:t>
            </a:r>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 orgnize pipelines that provide quality attributes assessments.</a:t>
            </a:r>
            <a:endParaRPr lang="en-US"/>
          </a:p>
          <a:p>
            <a:r>
              <a:rPr lang="en-US"/>
              <a:t>To comprehensively evaluate AI models, we define several quality attributes: computational cost, performance, robustness, explanation deviation, and explanation resilience. These attributes provide a holistic view of the models' capabilities and limitations.</a:t>
            </a:r>
            <a:endParaRPr lang="en-US"/>
          </a:p>
          <a:p>
            <a:r>
              <a:rPr lang="en-US"/>
              <a:t>Computational cost measures the resources required to execute an algorithm, including CPU, GPU, and memory utilization. It also considers runtime and energy consumption. We use the CodeCarbon library to track resource utilization and estimate the environmental impact.</a:t>
            </a:r>
            <a:endParaRPr lang="en-US"/>
          </a:p>
          <a:p>
            <a:r>
              <a:rPr lang="en-US"/>
              <a:t>Model performance is evaluated using metrics such as precision, recall, F1 score. These metrics provide a comprehensive assessment of the model's accuracy and ability to distinguish between classes.</a:t>
            </a:r>
            <a:endParaRPr lang="en-US"/>
          </a:p>
          <a:p>
            <a:r>
              <a:rPr lang="en-US"/>
              <a:t>Robustness evaluation measures a model's performance degradation under adversarial conditions. We use the Kolmogorov-Smirnov (K-S) statistic to compare the prediction distributions of original and perturbed datasets, providing a quantitative measure of robustness.</a:t>
            </a:r>
            <a:endParaRPr lang="en-US"/>
          </a:p>
          <a:p>
            <a:r>
              <a:rPr lang="en-US"/>
              <a:t>Explanation deviation assesses the impact of feature importance explanations on model outputs. We measure this by calculating the prediction change score, which indicates how much the model's predictions change when important features are emphasized.</a:t>
            </a:r>
            <a:endParaRPr lang="en-US"/>
          </a:p>
          <a:p>
            <a:r>
              <a:rPr lang="en-US"/>
              <a:t>Explanation resilience measures the difference in explanation deviation between non-adversarial and adversarial conditions. It quantifies how well explanations hold up under adversarial attacks, providing insights into the robustness of the explanations themselves.</a:t>
            </a:r>
            <a:endParaRPr lang="en-US"/>
          </a:p>
          <a:p>
            <a:endParaRPr lang="en-US"/>
          </a:p>
          <a:p>
            <a:r>
              <a:rPr lang="en-US"/>
              <a:t>Our framework defines specific pipelines for evaluating each quality attribute. These pipelines are configurable for different AI models, XAI methods, and adversarial datasets, enabling a comprehensive and systematic evaluation process.</a:t>
            </a:r>
            <a:endParaRPr lang="en-US"/>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Figure group titles</a:t>
            </a:r>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"In our scenario studies, we assessed six vision models against three types of adversarial attacks using five XAI methods, resulting in ninety distinct combinations. Additionally, we evaluated three transformer-based tabular models with two XAI methods across three datasets, yielding eighteen combinations. This comprehensive approach allowed us to evaluate various quality attributes, including computational cost, performance, robustness, explanation deviation, and explanation resilience."</a:t>
            </a:r>
            <a:endParaRPr lang="en-US"/>
          </a:p>
          <a:p>
            <a:br>
              <a:rPr lang="en-US"/>
            </a:br>
            <a:r>
              <a:rPr lang="en-US"/>
              <a:t>"In our evaluation of vision models, we analyzed computational costs, model performance, robustness, explanation deviation, and explanation resilience. The Swin Transformer demonstrated high explanation deviation and computational cost, while ViT and Swin exhibited robustness against adversarial attacks. On the other hand, ConvNeXt showed lower computational cost but less robustness."</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This is the scenario results for tabular data.</a:t>
            </a:r>
            <a:endParaRPr lang="en-US"/>
          </a:p>
          <a:p>
            <a:r>
              <a:rPr lang="en-US"/>
              <a:t>Our study uses three key datasets: COMPAS for recidivism risk, RT-IoT2022 for cybersecurity threats, and PriceRunner for product classification. The models we employed are TabTransformer, TabNet, and FT Transformers, each tailored for tabular data. We also applied Mean Centroid Prediff and SHAP as our XAI methods.</a:t>
            </a:r>
            <a:endParaRPr lang="en-US"/>
          </a:p>
          <a:p>
            <a:r>
              <a:rPr lang="en-US"/>
              <a:t>This table shows the performance metrics before and after adversarial perturbations. We observed a significant decrease in performance, especially for the RT-IoT dataset. The explanation deviation also showed noticeable changes under adversarial conditions.</a:t>
            </a:r>
            <a:endParaRPr lang="en-US"/>
          </a:p>
          <a:p>
            <a:r>
              <a:rPr lang="en-US"/>
              <a:t>Mean Centroid Prediff exhibited superior resilience compared to SHAP, although it incurred higher computational demands."</a:t>
            </a:r>
            <a:endParaRPr lang="en-US"/>
          </a:p>
          <a:p>
            <a:r>
              <a:rPr lang="en-US"/>
              <a:t>Finally, our radar chart provides a comparative analysis of selected models across various quality attributes. This evaluation aims to support engineers in selecting and developing explainable models in AI-enabled software.</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"Let's summarize our key findings:</a:t>
            </a:r>
            <a:endParaRPr lang="en-US"/>
          </a:p>
          <a:p>
            <a:endParaRPr lang="en-US"/>
          </a:p>
          <a:p>
            <a:r>
              <a:rPr lang="en-US"/>
              <a:t>1. Explanation Deviation (RQ1)</a:t>
            </a:r>
            <a:endParaRPr lang="en-US"/>
          </a:p>
          <a:p>
            <a:r>
              <a:rPr lang="en-US"/>
              <a:t>Explanation deviation varies significantly across different models. Our cloud-based XAI service makes assessing these deviations much simpler.</a:t>
            </a:r>
            <a:endParaRPr lang="en-US"/>
          </a:p>
          <a:p>
            <a:endParaRPr lang="en-US"/>
          </a:p>
          <a:p>
            <a:r>
              <a:rPr lang="en-US"/>
              <a:t>2. Computational Cost (RQ2)</a:t>
            </a:r>
            <a:endParaRPr lang="en-US"/>
          </a:p>
          <a:p>
            <a:r>
              <a:rPr lang="en-US"/>
              <a:t>XAI methods are computationally expensive. It's essential to balance achieving high explanation quality with managing computational costs efficiently.</a:t>
            </a:r>
            <a:endParaRPr lang="en-US"/>
          </a:p>
          <a:p>
            <a:endParaRPr lang="en-US"/>
          </a:p>
          <a:p>
            <a:r>
              <a:rPr lang="en-US"/>
              <a:t>3. Adversarial Impact (RQ3)</a:t>
            </a:r>
            <a:endParaRPr lang="en-US"/>
          </a:p>
          <a:p>
            <a:r>
              <a:rPr lang="en-US"/>
              <a:t>Adversarial attacks negatively impact both model performance and explanation quality. Our automated framework helps in assessing and improving robustness against these attacks.</a:t>
            </a:r>
            <a:endParaRPr lang="en-US"/>
          </a:p>
          <a:p>
            <a:endParaRPr lang="en-US"/>
          </a:p>
          <a:p>
            <a:r>
              <a:rPr lang="en-US"/>
              <a:t>These insights highlight the need for a balanced approach in developing explainable AI models, considering performance, cost, and robustness."</a:t>
            </a:r>
            <a:br>
              <a:rPr lang="en-US"/>
            </a:b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Let me show you the examples of XAI results in different tasks.</a:t>
            </a:r>
            <a:endParaRPr lang="en-US" dirty="0"/>
          </a:p>
          <a:p>
            <a:r>
              <a:rPr lang="en-US" dirty="0"/>
              <a:t>In the computer vision, XAI often generates visual explanations for AI model decisions. For example, in the figure on the slide, you can see different CAM-based visual explanations derived from the Vision Transformer model. These explanations highlight the important regions of an image that influenced the model's prediction.</a:t>
            </a:r>
            <a:endParaRPr lang="en-US" dirty="0"/>
          </a:p>
          <a:p>
            <a:endParaRPr lang="en-US" dirty="0"/>
          </a:p>
          <a:p>
            <a:r>
              <a:rPr lang="en-US" dirty="0"/>
              <a:t>For structured data, XAI methods Mean Centroid Prediff and SHAP are widely accepted. These methods assess feature importance by evaluating the impact of masking each feature on the model's output. The figure illustrates the top 10 feature importance explanations from the FT Transformer on the RT-IoT Cybersecurity Threats dataset, showing how various network log features influence threat classification.</a:t>
            </a:r>
            <a:endParaRPr lang="en-US" dirty="0"/>
          </a:p>
          <a:p>
            <a:endParaRPr lang="en-US" dirty="0"/>
          </a:p>
          <a:p>
            <a:r>
              <a:rPr lang="en-US" dirty="0"/>
              <a:t>For language model, we show a case study that using LIME method to explain whitch words important for the code vulnerabiulity classification.</a:t>
            </a:r>
            <a:endParaRPr lang="en-US" dirty="0"/>
          </a:p>
          <a:p>
            <a:endParaRPr lang="en-US" dirty="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a:p>
            <a:r>
              <a:rPr lang="en-US"/>
              <a:t>XAI techniques bring explanation to the model, but also bring unique challenges that add significant complexity to the process.</a:t>
            </a:r>
            <a:endParaRPr lang="en-US"/>
          </a:p>
          <a:p>
            <a:endParaRPr lang="en-US"/>
          </a:p>
          <a:p>
            <a:r>
              <a:rPr lang="en-US"/>
              <a:t>Firstly, evaluating XAI techniques introduces additional computational layers, which increases operational complexity. This complexity is due to several factors.</a:t>
            </a:r>
            <a:endParaRPr lang="en-US"/>
          </a:p>
          <a:p>
            <a:r>
              <a:rPr lang="en-US"/>
              <a:t>One major factor is the operational overhead to manage diverse data types. XAI systems often require handling different kinds of data, from images to text to structured tabular data, each with its own set of requirements and challenges.</a:t>
            </a:r>
            <a:endParaRPr lang="en-US"/>
          </a:p>
          <a:p>
            <a:r>
              <a:rPr lang="en-US"/>
              <a:t>Another factor is the integration of various explanation methods. XAI methods requiring careful selection and integration to ensure meaningful and accurate explanations.</a:t>
            </a:r>
            <a:endParaRPr lang="en-US"/>
          </a:p>
          <a:p>
            <a:endParaRPr lang="en-US"/>
          </a:p>
          <a:p>
            <a:r>
              <a:rPr lang="en-US"/>
              <a:t>To thoroughly evaluate the effectiveness of XAI methods, multiple experiments need to be run, each with varying parameters and conditions.</a:t>
            </a:r>
            <a:endParaRPr lang="en-US"/>
          </a:p>
          <a:p>
            <a:endParaRPr lang="en-US"/>
          </a:p>
          <a:p>
            <a:r>
              <a:rPr lang="en-US"/>
              <a:t>Moreover, comparing XAI techniques against adversarial attacks adds another layer of complexity. Adversarial attacks can exploit vulnerabilities in AI models, making it crucial to assess how well XAI methods can withstand and explain these attacks.</a:t>
            </a:r>
            <a:endParaRPr lang="en-US"/>
          </a:p>
          <a:p>
            <a:endParaRPr lang="en-US"/>
          </a:p>
          <a:p>
            <a:r>
              <a:rPr lang="en-US"/>
              <a:t>Overall, the process of evaluating XAI is intricate and multifaceted, as illustrated by the XAI process diagram. This diagram highlights the many steps and interactions involved, emphasizing the need for a structured and systematic approach to manage this complexity effectively.</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Research </a:t>
            </a:r>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Limitations of the SOTA methods, Citation, in each RQs</a:t>
            </a:r>
            <a:br>
              <a:rPr lang="en-US" dirty="0"/>
            </a:br>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3976258-A5A6-491A-BF8E-E0836B25378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91A48CBE-1DF5-4186-A40A-35A36828F70A}" type="datetime1">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E4CE664D-773E-435E-96DE-0D58DD3E945A}" type="datetime1">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80E6BD81-DC7E-4A09-9272-C2E7F2FE9EDF}" type="datetime1">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91A48CBE-1DF5-4186-A40A-35A36828F70A}" type="datetime1">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515600" cy="1325563"/>
          </a:xfrm>
        </p:spPr>
        <p:txBody>
          <a:bodyPr>
            <a:normAutofit/>
          </a:bodyPr>
          <a:lstStyle>
            <a:lvl1pPr>
              <a:defRPr sz="2800">
                <a:latin typeface="+mn-lt"/>
                <a:cs typeface="Arial" panose="02080604020202020204" pitchFamily="34" charset="0"/>
              </a:defRPr>
            </a:lvl1pPr>
          </a:lstStyle>
          <a:p>
            <a:r>
              <a:rPr lang="zh-CN" altLang="en-US" dirty="0"/>
              <a:t>单击此处编辑母版标题样式</a:t>
            </a:r>
            <a:endParaRPr lang="en-US" dirty="0"/>
          </a:p>
        </p:txBody>
      </p:sp>
      <p:sp>
        <p:nvSpPr>
          <p:cNvPr id="3" name="内容占位符 2"/>
          <p:cNvSpPr>
            <a:spLocks noGrp="1"/>
          </p:cNvSpPr>
          <p:nvPr>
            <p:ph idx="1"/>
          </p:nvPr>
        </p:nvSpPr>
        <p:spPr>
          <a:xfrm>
            <a:off x="838200" y="1361330"/>
            <a:ext cx="10515600" cy="4858495"/>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7" name="Picture 4"/>
          <p:cNvPicPr>
            <a:picLocks noChangeAspect="1"/>
          </p:cNvPicPr>
          <p:nvPr userDrawn="1"/>
        </p:nvPicPr>
        <p:blipFill>
          <a:blip r:embed="rId2"/>
          <a:stretch>
            <a:fillRect/>
          </a:stretch>
        </p:blipFill>
        <p:spPr>
          <a:xfrm>
            <a:off x="10454915" y="50289"/>
            <a:ext cx="1635761" cy="450286"/>
          </a:xfrm>
          <a:prstGeom prst="rect">
            <a:avLst/>
          </a:prstGeom>
        </p:spPr>
      </p:pic>
      <p:sp>
        <p:nvSpPr>
          <p:cNvPr id="8" name="Rectangle 5"/>
          <p:cNvSpPr/>
          <p:nvPr userDrawn="1"/>
        </p:nvSpPr>
        <p:spPr>
          <a:xfrm>
            <a:off x="0" y="6721475"/>
            <a:ext cx="12192000" cy="136524"/>
          </a:xfrm>
          <a:prstGeom prst="rect">
            <a:avLst/>
          </a:prstGeom>
          <a:solidFill>
            <a:srgbClr val="912238"/>
          </a:solidFill>
          <a:ln>
            <a:solidFill>
              <a:srgbClr val="9122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日期占位符 11"/>
          <p:cNvSpPr>
            <a:spLocks noGrp="1"/>
          </p:cNvSpPr>
          <p:nvPr>
            <p:ph type="dt" sz="half" idx="10"/>
          </p:nvPr>
        </p:nvSpPr>
        <p:spPr/>
        <p:txBody>
          <a:bodyPr/>
          <a:lstStyle/>
          <a:p>
            <a:fld id="{F0A259E7-16D6-435A-957E-93AD45870505}" type="datetime1">
              <a:rPr lang="en-US" smtClean="0"/>
            </a:fld>
            <a:endParaRPr lang="en-US"/>
          </a:p>
        </p:txBody>
      </p:sp>
      <p:sp>
        <p:nvSpPr>
          <p:cNvPr id="13" name="页脚占位符 12"/>
          <p:cNvSpPr>
            <a:spLocks noGrp="1"/>
          </p:cNvSpPr>
          <p:nvPr>
            <p:ph type="ftr" sz="quarter" idx="11"/>
          </p:nvPr>
        </p:nvSpPr>
        <p:spPr/>
        <p:txBody>
          <a:bodyPr/>
          <a:lstStyle/>
          <a:p>
            <a:endParaRPr lang="en-US"/>
          </a:p>
        </p:txBody>
      </p:sp>
      <p:sp>
        <p:nvSpPr>
          <p:cNvPr id="14" name="灯片编号占位符 1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65A48C-2A2D-4E59-94AB-41FFD626527A}" type="datetime1">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日期占位符 4"/>
          <p:cNvSpPr>
            <a:spLocks noGrp="1"/>
          </p:cNvSpPr>
          <p:nvPr>
            <p:ph type="dt" sz="half" idx="10"/>
          </p:nvPr>
        </p:nvSpPr>
        <p:spPr/>
        <p:txBody>
          <a:bodyPr/>
          <a:lstStyle/>
          <a:p>
            <a:fld id="{F85F2550-2026-4705-9C97-C28C0DAEEA1A}" type="datetime1">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7" name="日期占位符 6"/>
          <p:cNvSpPr>
            <a:spLocks noGrp="1"/>
          </p:cNvSpPr>
          <p:nvPr>
            <p:ph type="dt" sz="half" idx="10"/>
          </p:nvPr>
        </p:nvSpPr>
        <p:spPr/>
        <p:txBody>
          <a:bodyPr/>
          <a:lstStyle/>
          <a:p>
            <a:fld id="{42DA2366-D933-42BA-A7FE-4DA040B8167F}" type="datetime1">
              <a:rPr lang="en-US" smtClean="0"/>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C2A30848-410B-4138-9B01-F45E0182A758}" type="datetime1">
              <a:rPr lang="en-US" smtClean="0"/>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274F0A-6282-4A2D-A715-6BEF1870552E}" type="datetime1">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0FEC401-6281-45C1-A3FC-C46613FFCAB4}" type="datetime1">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515600" cy="1325563"/>
          </a:xfrm>
        </p:spPr>
        <p:txBody>
          <a:bodyPr>
            <a:normAutofit/>
          </a:bodyPr>
          <a:lstStyle>
            <a:lvl1pPr>
              <a:defRPr sz="2800">
                <a:latin typeface="+mn-lt"/>
                <a:cs typeface="Arial" panose="02080604020202020204" pitchFamily="34" charset="0"/>
              </a:defRPr>
            </a:lvl1pPr>
          </a:lstStyle>
          <a:p>
            <a:r>
              <a:rPr lang="zh-CN" altLang="en-US" dirty="0"/>
              <a:t>单击此处编辑母版标题样式</a:t>
            </a:r>
            <a:endParaRPr lang="en-US" dirty="0"/>
          </a:p>
        </p:txBody>
      </p:sp>
      <p:sp>
        <p:nvSpPr>
          <p:cNvPr id="3" name="内容占位符 2"/>
          <p:cNvSpPr>
            <a:spLocks noGrp="1"/>
          </p:cNvSpPr>
          <p:nvPr>
            <p:ph idx="1"/>
          </p:nvPr>
        </p:nvSpPr>
        <p:spPr>
          <a:xfrm>
            <a:off x="838200" y="1361330"/>
            <a:ext cx="10515600" cy="4858495"/>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pic>
        <p:nvPicPr>
          <p:cNvPr id="7" name="Picture 4"/>
          <p:cNvPicPr>
            <a:picLocks noChangeAspect="1"/>
          </p:cNvPicPr>
          <p:nvPr userDrawn="1"/>
        </p:nvPicPr>
        <p:blipFill>
          <a:blip r:embed="rId2"/>
          <a:stretch>
            <a:fillRect/>
          </a:stretch>
        </p:blipFill>
        <p:spPr>
          <a:xfrm>
            <a:off x="10454915" y="50289"/>
            <a:ext cx="1635761" cy="450286"/>
          </a:xfrm>
          <a:prstGeom prst="rect">
            <a:avLst/>
          </a:prstGeom>
        </p:spPr>
      </p:pic>
      <p:sp>
        <p:nvSpPr>
          <p:cNvPr id="8" name="Rectangle 5"/>
          <p:cNvSpPr/>
          <p:nvPr userDrawn="1"/>
        </p:nvSpPr>
        <p:spPr>
          <a:xfrm>
            <a:off x="0" y="6721475"/>
            <a:ext cx="12192000" cy="136524"/>
          </a:xfrm>
          <a:prstGeom prst="rect">
            <a:avLst/>
          </a:prstGeom>
          <a:solidFill>
            <a:srgbClr val="912238"/>
          </a:solidFill>
          <a:ln>
            <a:solidFill>
              <a:srgbClr val="9122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日期占位符 11"/>
          <p:cNvSpPr>
            <a:spLocks noGrp="1"/>
          </p:cNvSpPr>
          <p:nvPr>
            <p:ph type="dt" sz="half" idx="10"/>
          </p:nvPr>
        </p:nvSpPr>
        <p:spPr/>
        <p:txBody>
          <a:bodyPr/>
          <a:lstStyle/>
          <a:p>
            <a:fld id="{F0A259E7-16D6-435A-957E-93AD45870505}" type="datetime1">
              <a:rPr lang="en-US" smtClean="0"/>
            </a:fld>
            <a:endParaRPr lang="en-US"/>
          </a:p>
        </p:txBody>
      </p:sp>
      <p:sp>
        <p:nvSpPr>
          <p:cNvPr id="13" name="页脚占位符 12"/>
          <p:cNvSpPr>
            <a:spLocks noGrp="1"/>
          </p:cNvSpPr>
          <p:nvPr>
            <p:ph type="ftr" sz="quarter" idx="11"/>
          </p:nvPr>
        </p:nvSpPr>
        <p:spPr/>
        <p:txBody>
          <a:bodyPr/>
          <a:lstStyle/>
          <a:p>
            <a:endParaRPr lang="en-US"/>
          </a:p>
        </p:txBody>
      </p:sp>
      <p:sp>
        <p:nvSpPr>
          <p:cNvPr id="14" name="灯片编号占位符 1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213159-7BFD-443F-A3A0-A6BE251A7F6C}" type="datetime1">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E4CE664D-773E-435E-96DE-0D58DD3E945A}" type="datetime1">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日期占位符 3"/>
          <p:cNvSpPr>
            <a:spLocks noGrp="1"/>
          </p:cNvSpPr>
          <p:nvPr>
            <p:ph type="dt" sz="half" idx="10"/>
          </p:nvPr>
        </p:nvSpPr>
        <p:spPr/>
        <p:txBody>
          <a:bodyPr/>
          <a:lstStyle/>
          <a:p>
            <a:fld id="{80E6BD81-DC7E-4A09-9272-C2E7F2FE9EDF}" type="datetime1">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65A48C-2A2D-4E59-94AB-41FFD626527A}" type="datetime1">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日期占位符 4"/>
          <p:cNvSpPr>
            <a:spLocks noGrp="1"/>
          </p:cNvSpPr>
          <p:nvPr>
            <p:ph type="dt" sz="half" idx="10"/>
          </p:nvPr>
        </p:nvSpPr>
        <p:spPr/>
        <p:txBody>
          <a:bodyPr/>
          <a:lstStyle/>
          <a:p>
            <a:fld id="{F85F2550-2026-4705-9C97-C28C0DAEEA1A}" type="datetime1">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7" name="日期占位符 6"/>
          <p:cNvSpPr>
            <a:spLocks noGrp="1"/>
          </p:cNvSpPr>
          <p:nvPr>
            <p:ph type="dt" sz="half" idx="10"/>
          </p:nvPr>
        </p:nvSpPr>
        <p:spPr/>
        <p:txBody>
          <a:bodyPr/>
          <a:lstStyle/>
          <a:p>
            <a:fld id="{42DA2366-D933-42BA-A7FE-4DA040B8167F}" type="datetime1">
              <a:rPr lang="en-US" smtClean="0"/>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C2A30848-410B-4138-9B01-F45E0182A758}" type="datetime1">
              <a:rPr lang="en-US" smtClean="0"/>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274F0A-6282-4A2D-A715-6BEF1870552E}" type="datetime1">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0FEC401-6281-45C1-A3FC-C46613FFCAB4}" type="datetime1">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213159-7BFD-443F-A3A0-A6BE251A7F6C}" type="datetime1">
              <a:rPr lang="en-US" smtClean="0"/>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1825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p:cNvSpPr>
            <a:spLocks noGrp="1"/>
          </p:cNvSpPr>
          <p:nvPr>
            <p:ph type="body" idx="1"/>
          </p:nvPr>
        </p:nvSpPr>
        <p:spPr>
          <a:xfrm>
            <a:off x="838200" y="1343818"/>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2B813-DA60-49AF-8DB1-6216ACA296D9}" type="datetime1">
              <a:rPr lang="en-US" smtClean="0"/>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C5C8B7-5266-48DF-9BA9-D48B61671CC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1825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p:cNvSpPr>
            <a:spLocks noGrp="1"/>
          </p:cNvSpPr>
          <p:nvPr>
            <p:ph type="body" idx="1"/>
          </p:nvPr>
        </p:nvSpPr>
        <p:spPr>
          <a:xfrm>
            <a:off x="838200" y="1343818"/>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2B813-DA60-49AF-8DB1-6216ACA296D9}" type="datetime1">
              <a:rPr lang="en-US" smtClean="0"/>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C5C8B7-5266-48DF-9BA9-D48B61671CC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media/image47.jpeg"/><Relationship Id="rId8" Type="http://schemas.openxmlformats.org/officeDocument/2006/relationships/image" Target="../media/image46.jpeg"/><Relationship Id="rId7" Type="http://schemas.openxmlformats.org/officeDocument/2006/relationships/image" Target="../media/image45.jpeg"/><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7" Type="http://schemas.openxmlformats.org/officeDocument/2006/relationships/notesSlide" Target="../notesSlides/notesSlide14.xml"/><Relationship Id="rId16" Type="http://schemas.openxmlformats.org/officeDocument/2006/relationships/slideLayout" Target="../slideLayouts/slideLayout2.xml"/><Relationship Id="rId15" Type="http://schemas.openxmlformats.org/officeDocument/2006/relationships/image" Target="../media/image53.jpeg"/><Relationship Id="rId14" Type="http://schemas.openxmlformats.org/officeDocument/2006/relationships/image" Target="../media/image52.jpeg"/><Relationship Id="rId13" Type="http://schemas.openxmlformats.org/officeDocument/2006/relationships/image" Target="../media/image51.jpeg"/><Relationship Id="rId12" Type="http://schemas.openxmlformats.org/officeDocument/2006/relationships/image" Target="../media/image50.jpeg"/><Relationship Id="rId11" Type="http://schemas.openxmlformats.org/officeDocument/2006/relationships/image" Target="../media/image49.jpeg"/><Relationship Id="rId10" Type="http://schemas.openxmlformats.org/officeDocument/2006/relationships/image" Target="../media/image48.jpeg"/><Relationship Id="rId1" Type="http://schemas.openxmlformats.org/officeDocument/2006/relationships/image" Target="../media/image39.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hyperlink" Target="https://www.grandviewresearch.com/industry-analysis/artificial-intelligence-ai-market" TargetMode="Externa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5"/>
          <p:cNvSpPr>
            <a:spLocks noGrp="1"/>
          </p:cNvSpPr>
          <p:nvPr>
            <p:ph type="ctrTitle"/>
          </p:nvPr>
        </p:nvSpPr>
        <p:spPr>
          <a:xfrm>
            <a:off x="575386" y="1637221"/>
            <a:ext cx="11041227" cy="1583432"/>
          </a:xfrm>
        </p:spPr>
        <p:txBody>
          <a:bodyPr>
            <a:normAutofit fontScale="90000"/>
          </a:bodyPr>
          <a:lstStyle/>
          <a:p>
            <a:pPr>
              <a:spcAft>
                <a:spcPct val="0"/>
              </a:spcAft>
            </a:pPr>
            <a:r>
              <a:rPr lang="en-US" sz="2800" dirty="0">
                <a:latin typeface="Arial Bold"/>
                <a:ea typeface="MS PGothic"/>
                <a:cs typeface="Arial Bold"/>
              </a:rPr>
              <a:t>CASCON 2024</a:t>
            </a:r>
            <a:br>
              <a:rPr lang="en-US" sz="2800" dirty="0">
                <a:latin typeface="Arial Bold" charset="0"/>
                <a:ea typeface="MS PGothic" charset="0"/>
              </a:rPr>
            </a:br>
            <a:br>
              <a:rPr lang="en-US" sz="2800" dirty="0">
                <a:latin typeface="Arial Bold" charset="0"/>
                <a:ea typeface="MS PGothic" charset="0"/>
              </a:rPr>
            </a:br>
            <a:r>
              <a:rPr lang="en-US" sz="2800" dirty="0">
                <a:solidFill>
                  <a:srgbClr val="C00000"/>
                </a:solidFill>
                <a:latin typeface="Arial Bold"/>
                <a:ea typeface="MS PGothic"/>
              </a:rPr>
              <a:t>Tutorial: Develop Explainable AI Services on Cloud Computing and Open Source Models</a:t>
            </a:r>
            <a:endParaRPr lang="en-US" dirty="0">
              <a:solidFill>
                <a:srgbClr val="C00000"/>
              </a:solidFill>
              <a:ea typeface="Calibri Light"/>
              <a:cs typeface="Calibri Light"/>
            </a:endParaRPr>
          </a:p>
        </p:txBody>
      </p:sp>
      <p:sp>
        <p:nvSpPr>
          <p:cNvPr id="2" name="灯片编号占位符 1"/>
          <p:cNvSpPr>
            <a:spLocks noGrp="1"/>
          </p:cNvSpPr>
          <p:nvPr>
            <p:ph type="sldNum" sz="quarter" idx="12"/>
          </p:nvPr>
        </p:nvSpPr>
        <p:spPr/>
        <p:txBody>
          <a:bodyPr/>
          <a:lstStyle/>
          <a:p>
            <a:fld id="{D6C5C8B7-5266-48DF-9BA9-D48B61671CC8}" type="slidenum">
              <a:rPr lang="en-US" smtClean="0"/>
            </a:fld>
            <a:endParaRPr lang="en-US"/>
          </a:p>
        </p:txBody>
      </p:sp>
      <p:pic>
        <p:nvPicPr>
          <p:cNvPr id="1026" name="Picture 2" descr="Web Services &amp; Applications (BCompSc) - SUSPENDED ADMISSIONS - Concordia  Universit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51709" y="398162"/>
            <a:ext cx="3857625" cy="11811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14653" y="4009625"/>
            <a:ext cx="5467547" cy="1200329"/>
          </a:xfrm>
          <a:prstGeom prst="rect">
            <a:avLst/>
          </a:prstGeom>
          <a:noFill/>
        </p:spPr>
        <p:txBody>
          <a:bodyPr wrap="square" lIns="91440" tIns="45720" rIns="91440" bIns="45720" rtlCol="0" anchor="t">
            <a:spAutoFit/>
          </a:bodyPr>
          <a:lstStyle/>
          <a:p>
            <a:r>
              <a:rPr lang="en-US" sz="2400" dirty="0">
                <a:latin typeface="Arial"/>
                <a:cs typeface="Arial"/>
              </a:rPr>
              <a:t>Presenter: </a:t>
            </a:r>
            <a:r>
              <a:rPr lang="en-US" sz="2400" dirty="0" err="1">
                <a:latin typeface="Arial"/>
                <a:cs typeface="Arial"/>
              </a:rPr>
              <a:t>Zerui</a:t>
            </a:r>
            <a:r>
              <a:rPr lang="en-US" sz="2400" dirty="0">
                <a:latin typeface="Arial"/>
                <a:cs typeface="Arial"/>
              </a:rPr>
              <a:t> Wang</a:t>
            </a:r>
            <a:endParaRPr lang="en-US" dirty="0">
              <a:latin typeface="Arial"/>
              <a:cs typeface="Arial"/>
            </a:endParaRPr>
          </a:p>
          <a:p>
            <a:endParaRPr lang="en-US" sz="2400" dirty="0">
              <a:latin typeface="Arial" panose="02080604020202020204" pitchFamily="34" charset="0"/>
              <a:cs typeface="Arial" panose="02080604020202020204" pitchFamily="34" charset="0"/>
            </a:endParaRPr>
          </a:p>
          <a:p>
            <a:endParaRPr lang="en-US" sz="2400" dirty="0">
              <a:latin typeface="Arial" panose="02080604020202020204" pitchFamily="34" charset="0"/>
              <a:cs typeface="Arial" panose="02080604020202020204" pitchFamily="34" charset="0"/>
            </a:endParaRPr>
          </a:p>
        </p:txBody>
      </p:sp>
      <p:sp>
        <p:nvSpPr>
          <p:cNvPr id="5" name="文本框 4"/>
          <p:cNvSpPr txBox="1"/>
          <p:nvPr/>
        </p:nvSpPr>
        <p:spPr>
          <a:xfrm>
            <a:off x="5007155" y="5715916"/>
            <a:ext cx="6095266" cy="646331"/>
          </a:xfrm>
          <a:prstGeom prst="rect">
            <a:avLst/>
          </a:prstGeom>
          <a:noFill/>
        </p:spPr>
        <p:txBody>
          <a:bodyPr wrap="square" lIns="91440" tIns="45720" rIns="91440" bIns="45720" anchor="t">
            <a:spAutoFit/>
          </a:bodyPr>
          <a:lstStyle/>
          <a:p>
            <a:r>
              <a:rPr lang="en-US" dirty="0"/>
              <a:t>November 13, 2024</a:t>
            </a:r>
            <a:endParaRPr lang="en-US" dirty="0"/>
          </a:p>
          <a:p>
            <a:endParaRPr lang="en-US" dirty="0">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buClrTx/>
              <a:buSzTx/>
              <a:buFontTx/>
            </a:pPr>
            <a:r>
              <a:rPr lang="en-US" b="1">
                <a:latin typeface="Times New Roman" panose="02020603050405020304" pitchFamily="18" charset="0"/>
                <a:ea typeface="+mn-ea"/>
                <a:cs typeface="Times New Roman" panose="02020603050405020304" pitchFamily="18" charset="0"/>
              </a:rPr>
              <a:t>Challenges in XAI Evaluation </a:t>
            </a:r>
            <a:endParaRPr lang="en-US" b="1">
              <a:latin typeface="Times New Roman" panose="02020603050405020304" pitchFamily="18" charset="0"/>
              <a:ea typeface="+mn-ea"/>
              <a:cs typeface="Times New Roman" panose="02020603050405020304" pitchFamily="18" charset="0"/>
            </a:endParaRPr>
          </a:p>
        </p:txBody>
      </p:sp>
      <p:sp>
        <p:nvSpPr>
          <p:cNvPr id="3" name="Content Placeholder 2"/>
          <p:cNvSpPr>
            <a:spLocks noGrp="1"/>
          </p:cNvSpPr>
          <p:nvPr>
            <p:ph idx="1"/>
          </p:nvPr>
        </p:nvSpPr>
        <p:spPr>
          <a:xfrm>
            <a:off x="877570" y="929005"/>
            <a:ext cx="10673080" cy="1776095"/>
          </a:xfrm>
        </p:spPr>
        <p:txBody>
          <a:bodyPr/>
          <a:p>
            <a:r>
              <a:rPr lang="en-US"/>
              <a:t>XAI techniques bring </a:t>
            </a:r>
            <a:r>
              <a:rPr lang="en-US" b="1"/>
              <a:t>computational complexity</a:t>
            </a:r>
            <a:r>
              <a:rPr lang="en-US"/>
              <a:t>.</a:t>
            </a:r>
            <a:endParaRPr lang="en-US"/>
          </a:p>
          <a:p>
            <a:r>
              <a:rPr lang="en-US"/>
              <a:t>Evaluation requires managing </a:t>
            </a:r>
            <a:r>
              <a:rPr lang="en-US" b="1"/>
              <a:t>diverse data types</a:t>
            </a:r>
            <a:r>
              <a:rPr lang="en-US"/>
              <a:t> and </a:t>
            </a:r>
            <a:r>
              <a:rPr lang="en-US" b="1"/>
              <a:t>integrating explanation methods.</a:t>
            </a:r>
            <a:endParaRPr lang="en-US" b="1"/>
          </a:p>
          <a:p>
            <a:r>
              <a:rPr lang="en-US"/>
              <a:t>Comparative analysis between the XAI methods will </a:t>
            </a:r>
            <a:r>
              <a:rPr lang="en-US" b="1"/>
              <a:t>increases workload</a:t>
            </a:r>
            <a:r>
              <a:rPr lang="en-US"/>
              <a:t>.</a:t>
            </a:r>
            <a:endParaRPr lang="en-US"/>
          </a:p>
        </p:txBody>
      </p:sp>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pic>
        <p:nvPicPr>
          <p:cNvPr id="8" name="Picture 7" descr="xai_process"/>
          <p:cNvPicPr>
            <a:picLocks noChangeAspect="1"/>
          </p:cNvPicPr>
          <p:nvPr/>
        </p:nvPicPr>
        <p:blipFill>
          <a:blip r:embed="rId1"/>
          <a:srcRect l="-921" t="-3681" r="-1242" b="-4977"/>
          <a:stretch>
            <a:fillRect/>
          </a:stretch>
        </p:blipFill>
        <p:spPr>
          <a:xfrm>
            <a:off x="1219200" y="2793365"/>
            <a:ext cx="9504680" cy="2980690"/>
          </a:xfrm>
          <a:prstGeom prst="rect">
            <a:avLst/>
          </a:prstGeom>
          <a:ln>
            <a:solidFill>
              <a:srgbClr val="C00000"/>
            </a:solidFill>
          </a:ln>
        </p:spPr>
      </p:pic>
      <p:sp>
        <p:nvSpPr>
          <p:cNvPr id="11" name="Text Box 10"/>
          <p:cNvSpPr txBox="1"/>
          <p:nvPr/>
        </p:nvSpPr>
        <p:spPr>
          <a:xfrm>
            <a:off x="4438015" y="5895340"/>
            <a:ext cx="6729730" cy="306705"/>
          </a:xfrm>
          <a:prstGeom prst="rect">
            <a:avLst/>
          </a:prstGeom>
          <a:noFill/>
        </p:spPr>
        <p:txBody>
          <a:bodyPr wrap="square" rtlCol="0">
            <a:spAutoFit/>
          </a:bodyPr>
          <a:p>
            <a:r>
              <a:rPr lang="en-US" sz="1400">
                <a:latin typeface="+mj-ea"/>
                <a:cs typeface="+mj-ea"/>
              </a:rPr>
              <a:t>Figure 3. The reference XAI process. [3]</a:t>
            </a:r>
            <a:endParaRPr lang="en-US" sz="1400">
              <a:latin typeface="+mj-ea"/>
              <a:cs typeface="+mj-ea"/>
            </a:endParaRPr>
          </a:p>
        </p:txBody>
      </p:sp>
      <p:sp>
        <p:nvSpPr>
          <p:cNvPr id="10" name="Text Box 9"/>
          <p:cNvSpPr txBox="1"/>
          <p:nvPr/>
        </p:nvSpPr>
        <p:spPr>
          <a:xfrm>
            <a:off x="1219200" y="6392545"/>
            <a:ext cx="9699625" cy="368300"/>
          </a:xfrm>
          <a:prstGeom prst="rect">
            <a:avLst/>
          </a:prstGeom>
          <a:noFill/>
        </p:spPr>
        <p:txBody>
          <a:bodyPr wrap="square" rtlCol="0" anchor="t">
            <a:spAutoFit/>
          </a:bodyPr>
          <a:p>
            <a:r>
              <a:rPr lang="en-US" sz="900"/>
              <a:t>[3] Huang, Jun, Zerui Wang, Ding Li and Yan Liu. “The Analysis and Development of an XAI Process on Feature Contribution Explanation.” 2022 IEEE International Conference on Big Data (Big Data) (2022): 5039-5048.</a:t>
            </a:r>
            <a:endParaRPr lang="en-US"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a:latin typeface="Times New Roman" panose="02020603050405020304" pitchFamily="18" charset="0"/>
                <a:ea typeface="+mn-ea"/>
                <a:cs typeface="Times New Roman" panose="02020603050405020304" pitchFamily="18" charset="0"/>
              </a:rPr>
              <a:t>XAI Frameworks</a:t>
            </a:r>
            <a:endParaRPr lang="en-US" b="1">
              <a:latin typeface="Times New Roman" panose="02020603050405020304" pitchFamily="18" charset="0"/>
              <a:ea typeface="+mn-ea"/>
              <a:cs typeface="Times New Roman" panose="02020603050405020304" pitchFamily="18" charset="0"/>
            </a:endParaRPr>
          </a:p>
        </p:txBody>
      </p:sp>
      <p:pic>
        <p:nvPicPr>
          <p:cNvPr id="6" name="内容占位符 5"/>
          <p:cNvPicPr>
            <a:picLocks noGrp="1" noChangeAspect="1"/>
          </p:cNvPicPr>
          <p:nvPr>
            <p:ph idx="1"/>
          </p:nvPr>
        </p:nvPicPr>
        <p:blipFill>
          <a:blip r:embed="rId1"/>
          <a:stretch>
            <a:fillRect/>
          </a:stretch>
        </p:blipFill>
        <p:spPr>
          <a:xfrm>
            <a:off x="626692" y="854493"/>
            <a:ext cx="8982004" cy="5636183"/>
          </a:xfrm>
        </p:spPr>
      </p:pic>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429" y="1985362"/>
            <a:ext cx="869131" cy="6748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0231" y="2989227"/>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b="32457"/>
          <a:stretch>
            <a:fillRect/>
          </a:stretch>
        </p:blipFill>
        <p:spPr bwMode="auto">
          <a:xfrm>
            <a:off x="10300231" y="4058659"/>
            <a:ext cx="714375" cy="5468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0559" y="5013621"/>
            <a:ext cx="953718" cy="95371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913151" y="6459594"/>
            <a:ext cx="10199914" cy="276999"/>
          </a:xfrm>
          <a:prstGeom prst="rect">
            <a:avLst/>
          </a:prstGeom>
          <a:noFill/>
        </p:spPr>
        <p:txBody>
          <a:bodyPr wrap="square">
            <a:spAutoFit/>
          </a:bodyPr>
          <a:lstStyle/>
          <a:p>
            <a:r>
              <a:rPr lang="en-US" sz="1200" dirty="0">
                <a:effectLst/>
              </a:rPr>
              <a:t>*The references in the table are detailed list in the proposal report.</a:t>
            </a:r>
            <a:endParaRPr lang="en-US" sz="1200" dirty="0">
              <a:effectLst/>
            </a:endParaRPr>
          </a:p>
        </p:txBody>
      </p:sp>
      <p:sp>
        <p:nvSpPr>
          <p:cNvPr id="5" name="文本框 4"/>
          <p:cNvSpPr txBox="1"/>
          <p:nvPr/>
        </p:nvSpPr>
        <p:spPr>
          <a:xfrm>
            <a:off x="9760243" y="1283314"/>
            <a:ext cx="2061148"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Cloud and Open-source AI Models</a:t>
            </a:r>
            <a:endParaRPr lang="en-US"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614049" y="2503209"/>
            <a:ext cx="2544076"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Azure Cognitive Services</a:t>
            </a:r>
            <a:endParaRPr lang="en-US" sz="16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9760243" y="3584428"/>
            <a:ext cx="2544076"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Amazon </a:t>
            </a:r>
            <a:r>
              <a:rPr lang="en-US" sz="1600" dirty="0" err="1">
                <a:latin typeface="Times New Roman" panose="02020603050405020304" pitchFamily="18" charset="0"/>
                <a:cs typeface="Times New Roman" panose="02020603050405020304" pitchFamily="18" charset="0"/>
              </a:rPr>
              <a:t>Rekognition</a:t>
            </a:r>
            <a:endParaRPr lang="en-US" sz="16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9614049" y="4675067"/>
            <a:ext cx="2544076"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Google Cloud Vertex AI</a:t>
            </a:r>
            <a:endParaRPr lang="en-US" sz="16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9467855" y="5771879"/>
            <a:ext cx="269027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Hugging Face AI Community</a:t>
            </a:r>
            <a:endParaRPr lang="en-US" sz="1600" dirty="0">
              <a:latin typeface="Times New Roman" panose="02020603050405020304" pitchFamily="18" charset="0"/>
              <a:cs typeface="Times New Roman" panose="02020603050405020304" pitchFamily="18" charset="0"/>
            </a:endParaRPr>
          </a:p>
        </p:txBody>
      </p:sp>
      <p:sp>
        <p:nvSpPr>
          <p:cNvPr id="11" name="矩形 10"/>
          <p:cNvSpPr/>
          <p:nvPr/>
        </p:nvSpPr>
        <p:spPr>
          <a:xfrm>
            <a:off x="723905" y="4765114"/>
            <a:ext cx="8743950" cy="712177"/>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Aspects I - Essentials of XAI Computing</a:t>
            </a:r>
            <a:endParaRPr lang="en-US" sz="3200" dirty="0"/>
          </a:p>
        </p:txBody>
      </p:sp>
      <p:sp>
        <p:nvSpPr>
          <p:cNvPr id="3" name="内容占位符 2"/>
          <p:cNvSpPr>
            <a:spLocks noGrp="1"/>
          </p:cNvSpPr>
          <p:nvPr>
            <p:ph idx="1"/>
          </p:nvPr>
        </p:nvSpPr>
        <p:spPr>
          <a:xfrm>
            <a:off x="838200" y="1361330"/>
            <a:ext cx="10763250" cy="4858495"/>
          </a:xfrm>
        </p:spPr>
        <p:txBody>
          <a:bodyPr>
            <a:normAutofit fontScale="92500"/>
          </a:bodyPr>
          <a:lstStyle/>
          <a:p>
            <a:pPr marL="0" indent="0">
              <a:buNone/>
            </a:pPr>
            <a:r>
              <a:rPr lang="en-US" b="1" dirty="0">
                <a:solidFill>
                  <a:schemeClr val="accent1"/>
                </a:solidFill>
              </a:rPr>
              <a:t>Limitation of the </a:t>
            </a:r>
            <a:r>
              <a:rPr lang="en-US" altLang="zh-CN" b="1" dirty="0">
                <a:solidFill>
                  <a:schemeClr val="accent1"/>
                </a:solidFill>
              </a:rPr>
              <a:t>Related Works.</a:t>
            </a:r>
            <a:br>
              <a:rPr lang="en-US" altLang="zh-CN" dirty="0"/>
            </a:br>
            <a:r>
              <a:rPr lang="en-US" altLang="zh-CN" b="1" dirty="0"/>
              <a:t>Implementation Complexity: </a:t>
            </a:r>
            <a:r>
              <a:rPr lang="en-US" altLang="zh-CN" dirty="0"/>
              <a:t>Existing methods and </a:t>
            </a:r>
            <a:r>
              <a:rPr lang="en-US" dirty="0"/>
              <a:t>frameworks have high development and execution complexity, untraceable procedures, and are difficult to reproduce other’s results.</a:t>
            </a:r>
            <a:endParaRPr lang="en-US" dirty="0"/>
          </a:p>
          <a:p>
            <a:pPr marL="0" indent="0">
              <a:buNone/>
            </a:pPr>
            <a:r>
              <a:rPr lang="en-US" b="1" dirty="0"/>
              <a:t>Cloud Dependency: </a:t>
            </a:r>
            <a:r>
              <a:rPr lang="en-US" dirty="0"/>
              <a:t>Cloud-based XAI Solutions dependency on specific platforms and services limits wide external or open-source applicability.</a:t>
            </a:r>
            <a:endParaRPr lang="en-US" dirty="0"/>
          </a:p>
          <a:p>
            <a:pPr marL="0" indent="0">
              <a:buNone/>
            </a:pPr>
            <a:r>
              <a:rPr lang="en-US" b="1" dirty="0"/>
              <a:t>Model-Specific Methods Not Applicable on Cloud Models with the Nature of Black-box: </a:t>
            </a:r>
            <a:r>
              <a:rPr lang="en-US" dirty="0"/>
              <a:t>Cloud AI services do not provide the model’s parameter or internal information, which limits the use of model-specific methods.</a:t>
            </a:r>
            <a:endParaRPr lang="en-US" dirty="0"/>
          </a:p>
          <a:p>
            <a:pPr>
              <a:lnSpc>
                <a:spcPct val="150000"/>
              </a:lnSpc>
            </a:pPr>
            <a:r>
              <a:rPr lang="en-US" b="1" i="1" dirty="0"/>
              <a:t>What are the essential components required for XAI service architecture to deliver feature contribution explanations for models?</a:t>
            </a:r>
            <a:endParaRPr lang="en-US" b="1" i="1" dirty="0"/>
          </a:p>
          <a:p>
            <a:pPr>
              <a:lnSpc>
                <a:spcPct val="150000"/>
              </a:lnSpc>
            </a:pPr>
            <a:r>
              <a:rPr lang="en-US" b="1" i="1" dirty="0"/>
              <a:t>How to obtain XAI results without unfolding the cloud AI service model structure?</a:t>
            </a:r>
            <a:endParaRPr lang="en-US" b="1" i="1"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Aspect II – Workflow for Early Adoption of XAI</a:t>
            </a:r>
            <a:endParaRPr lang="en-US" sz="3200" dirty="0"/>
          </a:p>
        </p:txBody>
      </p:sp>
      <p:sp>
        <p:nvSpPr>
          <p:cNvPr id="3" name="内容占位符 2"/>
          <p:cNvSpPr>
            <a:spLocks noGrp="1"/>
          </p:cNvSpPr>
          <p:nvPr>
            <p:ph idx="1"/>
          </p:nvPr>
        </p:nvSpPr>
        <p:spPr>
          <a:xfrm>
            <a:off x="838199" y="1361330"/>
            <a:ext cx="11066585" cy="4858495"/>
          </a:xfrm>
        </p:spPr>
        <p:txBody>
          <a:bodyPr>
            <a:normAutofit fontScale="92500" lnSpcReduction="10000"/>
          </a:bodyPr>
          <a:lstStyle/>
          <a:p>
            <a:pPr marL="0" indent="0">
              <a:buNone/>
            </a:pPr>
            <a:r>
              <a:rPr lang="en-US" b="1" dirty="0">
                <a:solidFill>
                  <a:schemeClr val="accent1"/>
                </a:solidFill>
              </a:rPr>
              <a:t>Limitation of the </a:t>
            </a:r>
            <a:r>
              <a:rPr lang="en-US" altLang="zh-CN" b="1" dirty="0">
                <a:solidFill>
                  <a:schemeClr val="accent1"/>
                </a:solidFill>
              </a:rPr>
              <a:t>Related Works.</a:t>
            </a:r>
            <a:endParaRPr lang="en-US" altLang="zh-CN" b="1" dirty="0">
              <a:solidFill>
                <a:schemeClr val="accent1"/>
              </a:solidFill>
            </a:endParaRPr>
          </a:p>
          <a:p>
            <a:pPr marL="0" indent="0">
              <a:buNone/>
            </a:pPr>
            <a:r>
              <a:rPr lang="en-US" b="1" dirty="0"/>
              <a:t>Lack of end-to-end traceability of XAI data: </a:t>
            </a:r>
            <a:r>
              <a:rPr lang="en-US" dirty="0"/>
              <a:t>Lack of comprehensive frameworks for collecting, storing, and analyzing XAI provenance data. This does not provide full traceability and auditability. </a:t>
            </a:r>
            <a:endParaRPr lang="en-US" dirty="0"/>
          </a:p>
          <a:p>
            <a:pPr marL="0" indent="0">
              <a:buNone/>
            </a:pPr>
            <a:r>
              <a:rPr lang="en-US" b="1" dirty="0"/>
              <a:t>Only consider the model’s </a:t>
            </a:r>
            <a:r>
              <a:rPr lang="en-US" b="1" dirty="0" err="1"/>
              <a:t>explainability</a:t>
            </a:r>
            <a:r>
              <a:rPr lang="en-US" b="1" dirty="0"/>
              <a:t> after the model is developed: </a:t>
            </a:r>
            <a:r>
              <a:rPr lang="en-US" dirty="0"/>
              <a:t>Introduces additional refinements work after the machine learning developments. </a:t>
            </a:r>
            <a:endParaRPr lang="en-US" dirty="0"/>
          </a:p>
          <a:p>
            <a:pPr marL="0" indent="0">
              <a:buNone/>
            </a:pPr>
            <a:r>
              <a:rPr lang="en-US" b="1" dirty="0">
                <a:solidFill>
                  <a:schemeClr val="accent1"/>
                </a:solidFill>
              </a:rPr>
              <a:t>Research Questions.</a:t>
            </a:r>
            <a:endParaRPr lang="en-US" dirty="0"/>
          </a:p>
          <a:p>
            <a:pPr marL="0" indent="0">
              <a:buNone/>
            </a:pPr>
            <a:r>
              <a:rPr lang="en-US" dirty="0"/>
              <a:t>Early adoption of XAI refers to the preliminary acceptance and utilization of XAI methodologies in machine learning operations.</a:t>
            </a:r>
            <a:endParaRPr lang="en-US" i="1" dirty="0"/>
          </a:p>
          <a:p>
            <a:pPr>
              <a:lnSpc>
                <a:spcPct val="150000"/>
              </a:lnSpc>
            </a:pPr>
            <a:r>
              <a:rPr lang="en-US" b="1" i="1" dirty="0"/>
              <a:t>How to collect XAI provenance data from operations to enable traceability within the XAI service?</a:t>
            </a:r>
            <a:endParaRPr lang="en-US" b="1" i="1" dirty="0"/>
          </a:p>
          <a:p>
            <a:pPr>
              <a:lnSpc>
                <a:spcPct val="150000"/>
              </a:lnSpc>
            </a:pPr>
            <a:r>
              <a:rPr lang="en-US" b="1" i="1" dirty="0"/>
              <a:t>What can early adoption of XAI benefit the ML workflow?</a:t>
            </a:r>
            <a:endParaRPr lang="en-US" b="1" i="1"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Aspects III - Metrics to Evaluate the XAI Effects</a:t>
            </a:r>
            <a:endParaRPr lang="en-US" sz="3200" dirty="0"/>
          </a:p>
        </p:txBody>
      </p:sp>
      <p:sp>
        <p:nvSpPr>
          <p:cNvPr id="3" name="内容占位符 2"/>
          <p:cNvSpPr>
            <a:spLocks noGrp="1"/>
          </p:cNvSpPr>
          <p:nvPr>
            <p:ph idx="1"/>
          </p:nvPr>
        </p:nvSpPr>
        <p:spPr>
          <a:xfrm>
            <a:off x="838200" y="1361330"/>
            <a:ext cx="11106150" cy="4858495"/>
          </a:xfrm>
        </p:spPr>
        <p:txBody>
          <a:bodyPr>
            <a:normAutofit fontScale="85000" lnSpcReduction="10000"/>
          </a:bodyPr>
          <a:lstStyle/>
          <a:p>
            <a:pPr marL="0" indent="0">
              <a:buNone/>
            </a:pPr>
            <a:r>
              <a:rPr lang="en-US" b="1" dirty="0">
                <a:solidFill>
                  <a:schemeClr val="accent1"/>
                </a:solidFill>
              </a:rPr>
              <a:t>Limitation of the </a:t>
            </a:r>
            <a:r>
              <a:rPr lang="en-US" altLang="zh-CN" b="1" dirty="0">
                <a:solidFill>
                  <a:schemeClr val="accent1"/>
                </a:solidFill>
              </a:rPr>
              <a:t>Related Works.</a:t>
            </a:r>
            <a:endParaRPr lang="en-US" altLang="zh-CN" b="1" dirty="0">
              <a:solidFill>
                <a:schemeClr val="accent1"/>
              </a:solidFill>
            </a:endParaRPr>
          </a:p>
          <a:p>
            <a:pPr marL="0" indent="0">
              <a:buNone/>
            </a:pPr>
            <a:r>
              <a:rPr lang="en-US" b="1" dirty="0"/>
              <a:t>Computational Overhead: </a:t>
            </a:r>
            <a:r>
              <a:rPr lang="en-US" dirty="0"/>
              <a:t>The existing methods and frameworks under explore the XAI performance and cost the of introducing XAI.</a:t>
            </a:r>
            <a:endParaRPr lang="en-US" dirty="0"/>
          </a:p>
          <a:p>
            <a:pPr marL="0" indent="0">
              <a:buNone/>
            </a:pPr>
            <a:r>
              <a:rPr lang="en-US" b="1" dirty="0"/>
              <a:t>Operational Overhead: </a:t>
            </a:r>
            <a:r>
              <a:rPr lang="en-US" dirty="0"/>
              <a:t>Integration issues, scalability concerns, and operational adaptability are often overlooked.</a:t>
            </a:r>
            <a:endParaRPr lang="en-US" dirty="0"/>
          </a:p>
          <a:p>
            <a:pPr marL="0" indent="0">
              <a:buNone/>
            </a:pPr>
            <a:r>
              <a:rPr lang="en-US" b="1" dirty="0"/>
              <a:t>Adversarial Perturbations: </a:t>
            </a:r>
            <a:r>
              <a:rPr lang="en-US" dirty="0"/>
              <a:t>The resiliency of XAI facing adversarial perturbations remains not examined.</a:t>
            </a:r>
            <a:endParaRPr lang="en-US" dirty="0"/>
          </a:p>
          <a:p>
            <a:pPr marL="0" indent="0">
              <a:buNone/>
            </a:pPr>
            <a:r>
              <a:rPr lang="en-US" b="1" dirty="0">
                <a:solidFill>
                  <a:schemeClr val="accent1"/>
                </a:solidFill>
              </a:rPr>
              <a:t>Research Questions.</a:t>
            </a:r>
            <a:endParaRPr lang="en-US" dirty="0"/>
          </a:p>
          <a:p>
            <a:pPr marL="0" indent="0">
              <a:buNone/>
            </a:pPr>
            <a:r>
              <a:rPr lang="en-US" i="1" dirty="0"/>
              <a:t>We aim to assess XAI from consistency, computational efficiency, and robustness perspectives. </a:t>
            </a:r>
            <a:endParaRPr lang="en-US" i="1" dirty="0"/>
          </a:p>
          <a:p>
            <a:pPr>
              <a:lnSpc>
                <a:spcPct val="150000"/>
              </a:lnSpc>
            </a:pPr>
            <a:r>
              <a:rPr lang="en-US" b="1" i="1" dirty="0"/>
              <a:t>What are the operational and computation overhead aspects of implementing XAI?</a:t>
            </a:r>
            <a:endParaRPr lang="en-US" b="1" i="1" dirty="0"/>
          </a:p>
          <a:p>
            <a:pPr>
              <a:lnSpc>
                <a:spcPct val="150000"/>
              </a:lnSpc>
            </a:pPr>
            <a:r>
              <a:rPr lang="en-US" b="1" i="1" dirty="0"/>
              <a:t>What effort is needed to integrate the new XAI method?</a:t>
            </a:r>
            <a:endParaRPr lang="en-US" b="1" i="1" dirty="0"/>
          </a:p>
          <a:p>
            <a:pPr>
              <a:lnSpc>
                <a:spcPct val="150000"/>
              </a:lnSpc>
            </a:pPr>
            <a:r>
              <a:rPr lang="en-US" b="1" i="1" dirty="0"/>
              <a:t>Within adversarial perturbations, what are the quantifiable correlations between a model's robustness and the </a:t>
            </a:r>
            <a:r>
              <a:rPr lang="en-US" altLang="zh-CN" b="1" i="1" dirty="0" err="1"/>
              <a:t>explainability</a:t>
            </a:r>
            <a:r>
              <a:rPr lang="en-US" b="1" i="1" dirty="0"/>
              <a:t>?</a:t>
            </a:r>
            <a:endParaRPr lang="en-US" b="1" i="1" dirty="0"/>
          </a:p>
          <a:p>
            <a:endParaRPr lang="en-US" i="1" dirty="0"/>
          </a:p>
          <a:p>
            <a:endParaRPr lang="en-US" i="1"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578100" y="2489675"/>
            <a:ext cx="10515600" cy="1325563"/>
          </a:xfrm>
        </p:spPr>
        <p:txBody>
          <a:bodyPr/>
          <a:p>
            <a:r>
              <a:rPr lang="en-US"/>
              <a:t>Segment 2: XAI Service Operation </a:t>
            </a:r>
            <a:endParaRPr lang="en-US"/>
          </a:p>
        </p:txBody>
      </p:sp>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800" dirty="0"/>
              <a:t>Methodologies - XAI Service Architecture and API Design</a:t>
            </a:r>
            <a:endParaRPr lang="en-US" sz="2800" dirty="0"/>
          </a:p>
        </p:txBody>
      </p:sp>
      <p:pic>
        <p:nvPicPr>
          <p:cNvPr id="6" name="内容占位符 5" descr="图示, 示意图&#10;&#10;描述已自动生成"/>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76283" y="1135185"/>
            <a:ext cx="10848413" cy="4995005"/>
          </a:xfrm>
        </p:spPr>
      </p:pic>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
        <p:nvSpPr>
          <p:cNvPr id="5" name="文本框 4"/>
          <p:cNvSpPr txBox="1"/>
          <p:nvPr/>
        </p:nvSpPr>
        <p:spPr>
          <a:xfrm>
            <a:off x="838200" y="836930"/>
            <a:ext cx="10801985" cy="64516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What are the essential components required for XAI service architecture to deliver feature contribution explanations for models?</a:t>
            </a:r>
            <a:endParaRPr 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2436802" y="6073898"/>
            <a:ext cx="10945586"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Figure 2. Reference architecture design for XAI service in a microservice-based approach</a:t>
            </a:r>
            <a:endParaRPr lang="en-US" sz="1600" i="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777706" y="6314450"/>
            <a:ext cx="10199914" cy="429895"/>
          </a:xfrm>
          <a:prstGeom prst="rect">
            <a:avLst/>
          </a:prstGeom>
          <a:noFill/>
        </p:spPr>
        <p:txBody>
          <a:bodyPr wrap="square">
            <a:spAutoFit/>
          </a:bodyPr>
          <a:lstStyle/>
          <a:p>
            <a:r>
              <a:rPr lang="en-US" sz="1100" dirty="0">
                <a:effectLst/>
              </a:rPr>
              <a:t>Wang, Zerui, Yan Liu, and Jun Huang. "An Open API Architecture to Discover the Trustworthy Explanation of Cloud AI Services." IEEE Transactions on Cloud Computing (2024).</a:t>
            </a:r>
            <a:endParaRPr lang="en-US" sz="1100" dirty="0">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示&#10;&#10;描述已自动生成"/>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92876" y="1671195"/>
            <a:ext cx="3947061" cy="3886337"/>
          </a:xfrm>
        </p:spPr>
      </p:pic>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pic>
        <p:nvPicPr>
          <p:cNvPr id="8" name="图片 7" descr="图表, 折线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030" y="1747532"/>
            <a:ext cx="3781496" cy="3810000"/>
          </a:xfrm>
          <a:prstGeom prst="rect">
            <a:avLst/>
          </a:prstGeom>
        </p:spPr>
      </p:pic>
      <p:sp>
        <p:nvSpPr>
          <p:cNvPr id="3" name="标题 1"/>
          <p:cNvSpPr txBox="1"/>
          <p:nvPr/>
        </p:nvSpPr>
        <p:spPr>
          <a:xfrm>
            <a:off x="838200" y="6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80604020202020204" pitchFamily="34" charset="0"/>
                <a:ea typeface="+mj-ea"/>
                <a:cs typeface="Arial" panose="02080604020202020204" pitchFamily="34" charset="0"/>
              </a:defRPr>
            </a:lvl1pPr>
          </a:lstStyle>
          <a:p>
            <a:r>
              <a:rPr lang="en-US" sz="2800" dirty="0"/>
              <a:t>Methodologies - Ensuring Reproducibility in XAI Operations</a:t>
            </a:r>
            <a:endParaRPr lang="en-US" sz="2800" dirty="0"/>
          </a:p>
        </p:txBody>
      </p:sp>
      <p:sp>
        <p:nvSpPr>
          <p:cNvPr id="5" name="文本框 4"/>
          <p:cNvSpPr txBox="1"/>
          <p:nvPr/>
        </p:nvSpPr>
        <p:spPr>
          <a:xfrm>
            <a:off x="838200" y="917060"/>
            <a:ext cx="11049000" cy="64516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How to collect XAI provenance data from operations to enable traceability within the XAI service?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2177787" y="5787664"/>
            <a:ext cx="10945586"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Figure 4. Graph representation of nodes and edges for XAI provenance data</a:t>
            </a:r>
            <a:endParaRPr lang="en-US" sz="1600" i="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782786" y="6459865"/>
            <a:ext cx="10199914" cy="261610"/>
          </a:xfrm>
          <a:prstGeom prst="rect">
            <a:avLst/>
          </a:prstGeom>
          <a:noFill/>
        </p:spPr>
        <p:txBody>
          <a:bodyPr wrap="square">
            <a:spAutoFit/>
          </a:bodyPr>
          <a:lstStyle/>
          <a:p>
            <a:r>
              <a:rPr lang="en-US" sz="1100" dirty="0">
                <a:effectLst/>
              </a:rPr>
              <a:t>Z. Wang, Y. Liu, and J. Huang, "An Open API Architecture to Discover the Trustworthy Explanation of Cloud AI Services," submit to IEEE Transactions on Service Computing, 2023.</a:t>
            </a:r>
            <a:endParaRPr lang="en-US" sz="1100" dirty="0">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800" dirty="0"/>
              <a:t>Methodologies – Approximate Black-box Cloud Models</a:t>
            </a:r>
            <a:endParaRPr lang="en-US" sz="2800" dirty="0"/>
          </a:p>
        </p:txBody>
      </p:sp>
      <p:pic>
        <p:nvPicPr>
          <p:cNvPr id="6" name="内容占位符 5" descr="图示&#10;&#10;描述已自动生成"/>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2205782"/>
            <a:ext cx="10403324" cy="2999089"/>
          </a:xfrm>
        </p:spPr>
      </p:pic>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
        <p:nvSpPr>
          <p:cNvPr id="3" name="文本框 2"/>
          <p:cNvSpPr txBox="1"/>
          <p:nvPr/>
        </p:nvSpPr>
        <p:spPr>
          <a:xfrm>
            <a:off x="838200" y="917060"/>
            <a:ext cx="9959419" cy="64516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How to obtain XAI results without unfolding the cloud AI service model structure?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090418" y="5399930"/>
            <a:ext cx="10151106" cy="584775"/>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Figure 3. The process of integrating cloud AI service with reference models and post hoc XAI methods to approximate feature contribution values</a:t>
            </a:r>
            <a:endParaRPr lang="en-US" sz="1600" i="1"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rotWithShape="1">
          <a:blip r:embed="rId2"/>
          <a:srcRect l="6095" t="60951" b="26380"/>
          <a:stretch>
            <a:fillRect/>
          </a:stretch>
        </p:blipFill>
        <p:spPr>
          <a:xfrm>
            <a:off x="6787430" y="1343818"/>
            <a:ext cx="4989534" cy="545363"/>
          </a:xfrm>
          <a:prstGeom prst="rect">
            <a:avLst/>
          </a:prstGeom>
        </p:spPr>
      </p:pic>
      <p:sp>
        <p:nvSpPr>
          <p:cNvPr id="9" name="箭头: 右弧形 8"/>
          <p:cNvSpPr/>
          <p:nvPr/>
        </p:nvSpPr>
        <p:spPr>
          <a:xfrm>
            <a:off x="10951931" y="1756775"/>
            <a:ext cx="579185" cy="98034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6C5C8B7-5266-48DF-9BA9-D48B61671CC8}" type="slidenum">
              <a:rPr lang="en-US" smtClean="0"/>
            </a:fld>
            <a:endParaRPr lang="en-US" dirty="0"/>
          </a:p>
        </p:txBody>
      </p:sp>
      <p:sp>
        <p:nvSpPr>
          <p:cNvPr id="3" name="标题 1"/>
          <p:cNvSpPr txBox="1"/>
          <p:nvPr/>
        </p:nvSpPr>
        <p:spPr>
          <a:xfrm>
            <a:off x="838200" y="689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80604020202020204" pitchFamily="34" charset="0"/>
                <a:ea typeface="+mj-ea"/>
                <a:cs typeface="Arial" panose="02080604020202020204" pitchFamily="34" charset="0"/>
              </a:defRPr>
            </a:lvl1pPr>
          </a:lstStyle>
          <a:p>
            <a:r>
              <a:rPr lang="en-US" sz="2800" dirty="0"/>
              <a:t>Methodologies - Early Adoption of XAI in ML Development</a:t>
            </a:r>
            <a:endParaRPr lang="en-US" sz="2800" dirty="0"/>
          </a:p>
        </p:txBody>
      </p:sp>
      <p:sp>
        <p:nvSpPr>
          <p:cNvPr id="7" name="文本框 6"/>
          <p:cNvSpPr txBox="1"/>
          <p:nvPr/>
        </p:nvSpPr>
        <p:spPr>
          <a:xfrm>
            <a:off x="838200" y="5993146"/>
            <a:ext cx="5859534" cy="584775"/>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Figure 5. An illustrating scenario of adopting XAI to multiple computer vision cloud AI model development.</a:t>
            </a:r>
            <a:endParaRPr lang="en-US" sz="1600" i="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943132" y="989667"/>
            <a:ext cx="9959419" cy="64516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What can early adoption of XAI benefit the ML workflow?</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2" name="图片 11"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2299" y="1477375"/>
            <a:ext cx="5418203" cy="4554706"/>
          </a:xfrm>
          <a:prstGeom prst="rect">
            <a:avLst/>
          </a:prstGeom>
        </p:spPr>
      </p:pic>
      <p:sp>
        <p:nvSpPr>
          <p:cNvPr id="14" name="文本框 13"/>
          <p:cNvSpPr txBox="1"/>
          <p:nvPr/>
        </p:nvSpPr>
        <p:spPr>
          <a:xfrm>
            <a:off x="6436584" y="1673399"/>
            <a:ext cx="5346707" cy="2862322"/>
          </a:xfrm>
          <a:prstGeom prst="rect">
            <a:avLst/>
          </a:prstGeom>
          <a:noFill/>
        </p:spPr>
        <p:txBody>
          <a:bodyPr wrap="square">
            <a:spAutoFit/>
          </a:bodyPr>
          <a:lstStyle/>
          <a:p>
            <a:pPr marL="285750"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Support the XAI Compatibility: </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The XAI service ensures flexible integration of existing cloud services via open APIs.</a:t>
            </a:r>
            <a:endParaRPr lang="en-US" dirty="0">
              <a:latin typeface="Times New Roman" panose="02020603050405020304" pitchFamily="18" charset="0"/>
              <a:cs typeface="Times New Roman" panose="02020603050405020304" pitchFamily="18" charset="0"/>
            </a:endParaRPr>
          </a:p>
          <a:p>
            <a:pPr marL="285750"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Support the Quality of Model’s Explanation:</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Explanations generated by XAI methods should adhere to the evaluation metrics, specifically the explanation consistency metrics.</a:t>
            </a:r>
            <a:endParaRPr lang="en-US" dirty="0">
              <a:latin typeface="Times New Roman" panose="02020603050405020304" pitchFamily="18" charset="0"/>
              <a:cs typeface="Times New Roman" panose="02020603050405020304" pitchFamily="18" charset="0"/>
            </a:endParaRPr>
          </a:p>
          <a:p>
            <a:pPr marL="285750"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Cost-Efficiency: </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The adoption of XAI into </a:t>
            </a:r>
            <a:r>
              <a:rPr lang="en-US" dirty="0" err="1">
                <a:latin typeface="Times New Roman" panose="02020603050405020304" pitchFamily="18" charset="0"/>
                <a:cs typeface="Times New Roman" panose="02020603050405020304" pitchFamily="18" charset="0"/>
              </a:rPr>
              <a:t>MLOps</a:t>
            </a:r>
            <a:r>
              <a:rPr lang="en-US" dirty="0">
                <a:latin typeface="Times New Roman" panose="02020603050405020304" pitchFamily="18" charset="0"/>
                <a:cs typeface="Times New Roman" panose="02020603050405020304" pitchFamily="18" charset="0"/>
              </a:rPr>
              <a:t> should result in proportional cost-efficient operational overhead.</a:t>
            </a:r>
            <a:endParaRPr 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6923824" y="5756186"/>
            <a:ext cx="4159869" cy="600164"/>
          </a:xfrm>
          <a:prstGeom prst="rect">
            <a:avLst/>
          </a:prstGeom>
          <a:noFill/>
        </p:spPr>
        <p:txBody>
          <a:bodyPr wrap="square">
            <a:spAutoFit/>
          </a:bodyPr>
          <a:lstStyle/>
          <a:p>
            <a:r>
              <a:rPr lang="en-US" sz="1100" dirty="0">
                <a:effectLst/>
              </a:rPr>
              <a:t>Z. Wang, Y. Liu, and A. </a:t>
            </a:r>
            <a:r>
              <a:rPr lang="en-US" sz="1100" dirty="0" err="1">
                <a:effectLst/>
              </a:rPr>
              <a:t>Hamou-Lhadj</a:t>
            </a:r>
            <a:r>
              <a:rPr lang="en-US" sz="1100" dirty="0">
                <a:effectLst/>
              </a:rPr>
              <a:t>, "</a:t>
            </a:r>
            <a:r>
              <a:rPr lang="en-US" sz="1100" dirty="0" err="1">
                <a:effectLst/>
              </a:rPr>
              <a:t>XAIPort</a:t>
            </a:r>
            <a:r>
              <a:rPr lang="en-US" sz="1100" dirty="0">
                <a:effectLst/>
              </a:rPr>
              <a:t>: A Framework for the Early Adoption of XAI in Machine Learning Operations, " submit to the International Conference on Software Engineering (ICSE) 2024.</a:t>
            </a:r>
            <a:endParaRPr lang="en-US" sz="1100" dirty="0">
              <a:effectLst/>
            </a:endParaRPr>
          </a:p>
        </p:txBody>
      </p:sp>
      <p:pic>
        <p:nvPicPr>
          <p:cNvPr id="5" name="图片 4" descr="图示&#10;&#10;描述已自动生成"/>
          <p:cNvPicPr>
            <a:picLocks noChangeAspect="1"/>
          </p:cNvPicPr>
          <p:nvPr/>
        </p:nvPicPr>
        <p:blipFill rotWithShape="1">
          <a:blip r:embed="rId1">
            <a:extLst>
              <a:ext uri="{28A0092B-C50C-407E-A947-70E740481C1C}">
                <a14:useLocalDpi xmlns:a14="http://schemas.microsoft.com/office/drawing/2010/main" val="0"/>
              </a:ext>
            </a:extLst>
          </a:blip>
          <a:srcRect b="53510"/>
          <a:stretch>
            <a:fillRect/>
          </a:stretch>
        </p:blipFill>
        <p:spPr>
          <a:xfrm>
            <a:off x="872299" y="1481857"/>
            <a:ext cx="5418203" cy="2117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latin typeface="Times New Roman"/>
                <a:ea typeface="+mn-ea"/>
                <a:cs typeface="Times New Roman"/>
              </a:rPr>
              <a:t>Agenda</a:t>
            </a:r>
            <a:endParaRPr lang="en-US" b="1" dirty="0">
              <a:latin typeface="Times New Roman"/>
              <a:ea typeface="+mn-ea"/>
              <a:cs typeface="Times New Roman"/>
            </a:endParaRPr>
          </a:p>
        </p:txBody>
      </p:sp>
      <p:sp>
        <p:nvSpPr>
          <p:cNvPr id="3" name="内容占位符 2"/>
          <p:cNvSpPr>
            <a:spLocks noGrp="1"/>
          </p:cNvSpPr>
          <p:nvPr>
            <p:ph idx="1"/>
          </p:nvPr>
        </p:nvSpPr>
        <p:spPr>
          <a:xfrm>
            <a:off x="1290686" y="1263702"/>
            <a:ext cx="9906000" cy="3190804"/>
          </a:xfrm>
        </p:spPr>
        <p:txBody>
          <a:bodyPr vert="horz" lIns="91440" tIns="45720" rIns="91440" bIns="45720" rtlCol="0" anchor="t">
            <a:normAutofit/>
          </a:bodyPr>
          <a:lstStyle/>
          <a:p>
            <a:pPr>
              <a:lnSpc>
                <a:spcPct val="150000"/>
              </a:lnSpc>
            </a:pPr>
            <a:r>
              <a:rPr lang="en-US" dirty="0">
                <a:latin typeface="Times New Roman"/>
                <a:cs typeface="Times New Roman"/>
              </a:rPr>
              <a:t>Segment 1: Theoretical Foundations (45 minutes)</a:t>
            </a:r>
            <a:endParaRPr lang="en-US" dirty="0"/>
          </a:p>
          <a:p>
            <a:pPr>
              <a:lnSpc>
                <a:spcPct val="150000"/>
              </a:lnSpc>
            </a:pPr>
            <a:r>
              <a:rPr lang="en-US" dirty="0">
                <a:latin typeface="Times New Roman"/>
                <a:cs typeface="Times New Roman"/>
              </a:rPr>
              <a:t>Segment 2: XAI Service Operation (45 minutes)</a:t>
            </a:r>
            <a:endParaRPr lang="en-US" dirty="0">
              <a:latin typeface="Times New Roman"/>
              <a:cs typeface="Times New Roman"/>
            </a:endParaRPr>
          </a:p>
          <a:p>
            <a:pPr>
              <a:lnSpc>
                <a:spcPct val="150000"/>
              </a:lnSpc>
            </a:pPr>
            <a:r>
              <a:rPr lang="en-US" dirty="0">
                <a:latin typeface="Times New Roman"/>
                <a:cs typeface="Times New Roman"/>
              </a:rPr>
              <a:t>Segment 3: XAI Application Scenarios and Future Directions (45 minutes)</a:t>
            </a:r>
            <a:endParaRPr lang="en-US" dirty="0">
              <a:latin typeface="Times New Roman"/>
              <a:cs typeface="Times New Roman"/>
            </a:endParaRPr>
          </a:p>
          <a:p>
            <a:pPr>
              <a:lnSpc>
                <a:spcPct val="150000"/>
              </a:lnSpc>
            </a:pPr>
            <a:r>
              <a:rPr lang="en-US" dirty="0"/>
              <a:t>Q&amp;A and Discussion (15 minutes)</a:t>
            </a:r>
            <a:endParaRPr lang="en-US" dirty="0"/>
          </a:p>
          <a:p>
            <a:pPr>
              <a:lnSpc>
                <a:spcPct val="150000"/>
              </a:lnSpc>
            </a:pPr>
            <a:endParaRPr lang="en-US" dirty="0"/>
          </a:p>
          <a:p>
            <a:pPr>
              <a:lnSpc>
                <a:spcPct val="150000"/>
              </a:lnSpc>
            </a:pPr>
            <a:endParaRPr lang="en-US" dirty="0"/>
          </a:p>
          <a:p>
            <a:pPr>
              <a:lnSpc>
                <a:spcPct val="150000"/>
              </a:lnSpc>
            </a:pPr>
            <a:endParaRPr lang="en-US" b="1" dirty="0"/>
          </a:p>
          <a:p>
            <a:pPr>
              <a:lnSpc>
                <a:spcPct val="150000"/>
              </a:lnSpc>
            </a:pPr>
            <a:endParaRPr lang="en-US" b="1"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pic>
        <p:nvPicPr>
          <p:cNvPr id="8" name="图片 7" descr="图片包含 室内, 灯光, 金属, 桌子&#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23320" y="3592726"/>
            <a:ext cx="2671549" cy="2684612"/>
          </a:xfrm>
          <a:prstGeom prst="rect">
            <a:avLst/>
          </a:prstGeom>
        </p:spPr>
      </p:pic>
      <p:sp>
        <p:nvSpPr>
          <p:cNvPr id="5" name="文本框 4"/>
          <p:cNvSpPr txBox="1"/>
          <p:nvPr/>
        </p:nvSpPr>
        <p:spPr>
          <a:xfrm>
            <a:off x="7553786" y="6631269"/>
            <a:ext cx="6102802"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Image generated by DALLE 3</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1"/>
          <a:srcRect b="24995"/>
          <a:stretch>
            <a:fillRect/>
          </a:stretch>
        </p:blipFill>
        <p:spPr>
          <a:xfrm>
            <a:off x="329628" y="1260877"/>
            <a:ext cx="8403420" cy="4681049"/>
          </a:xfrm>
        </p:spPr>
      </p:pic>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
        <p:nvSpPr>
          <p:cNvPr id="7" name="文本框 6"/>
          <p:cNvSpPr txBox="1"/>
          <p:nvPr/>
        </p:nvSpPr>
        <p:spPr>
          <a:xfrm>
            <a:off x="838200" y="916074"/>
            <a:ext cx="10658302" cy="92202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What are the operational and computation overhead aspects of implementing XAI?</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0" name="标题 1"/>
          <p:cNvSpPr txBox="1">
            <a:spLocks noGrp="1"/>
          </p:cNvSpPr>
          <p:nvPr>
            <p:ph type="title"/>
          </p:nvPr>
        </p:nvSpPr>
        <p:spPr>
          <a:xfrm>
            <a:off x="753110" y="183515"/>
            <a:ext cx="10360660" cy="794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80604020202020204" pitchFamily="34" charset="0"/>
                <a:ea typeface="+mj-ea"/>
                <a:cs typeface="Arial" panose="02080604020202020204" pitchFamily="34" charset="0"/>
              </a:defRPr>
            </a:lvl1pPr>
          </a:lstStyle>
          <a:p>
            <a:r>
              <a:rPr lang="en-US" sz="2800" dirty="0"/>
              <a:t>Methodologies – Cost Evaluation</a:t>
            </a:r>
            <a:endParaRPr lang="en-US" sz="2800" dirty="0"/>
          </a:p>
        </p:txBody>
      </p:sp>
      <p:sp>
        <p:nvSpPr>
          <p:cNvPr id="12" name="文本框 11"/>
          <p:cNvSpPr txBox="1"/>
          <p:nvPr/>
        </p:nvSpPr>
        <p:spPr>
          <a:xfrm>
            <a:off x="1256314" y="5928199"/>
            <a:ext cx="7631243"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Figure 6. XAI operations and framework deployment time consumption.</a:t>
            </a:r>
            <a:endParaRPr lang="en-US" sz="1600" i="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8407411" y="1681579"/>
            <a:ext cx="3784589" cy="3139321"/>
          </a:xfrm>
          <a:prstGeom prst="rect">
            <a:avLst/>
          </a:prstGeom>
          <a:noFill/>
        </p:spPr>
        <p:txBody>
          <a:bodyPr wrap="square">
            <a:spAutoFit/>
          </a:bodyPr>
          <a:lstStyle/>
          <a:p>
            <a:pPr marL="285750"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Data Processing and Feature Variation time:</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Constant time consumption.</a:t>
            </a:r>
            <a:endParaRPr lang="en-US" dirty="0">
              <a:latin typeface="Times New Roman" panose="02020603050405020304" pitchFamily="18" charset="0"/>
              <a:cs typeface="Times New Roman" panose="02020603050405020304" pitchFamily="18" charset="0"/>
            </a:endParaRPr>
          </a:p>
          <a:p>
            <a:pPr marL="285750"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Model inference time: </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Comparable across cloud services.</a:t>
            </a:r>
            <a:endParaRPr lang="en-US" dirty="0">
              <a:latin typeface="Times New Roman" panose="02020603050405020304" pitchFamily="18" charset="0"/>
              <a:cs typeface="Times New Roman" panose="02020603050405020304" pitchFamily="18" charset="0"/>
            </a:endParaRPr>
          </a:p>
          <a:p>
            <a:pPr marL="285750"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XAI time: </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Variation by XAI algorithm complexity.</a:t>
            </a:r>
            <a:endParaRPr lang="en-US" dirty="0">
              <a:latin typeface="Times New Roman" panose="02020603050405020304" pitchFamily="18" charset="0"/>
              <a:cs typeface="Times New Roman" panose="02020603050405020304" pitchFamily="18" charset="0"/>
            </a:endParaRPr>
          </a:p>
          <a:p>
            <a:pPr marL="285750" lvl="1"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Evaluation time:</a:t>
            </a:r>
            <a:endParaRPr lang="en-US" b="1" dirty="0">
              <a:latin typeface="Times New Roman" panose="02020603050405020304" pitchFamily="18" charset="0"/>
              <a:cs typeface="Times New Roman" panose="02020603050405020304" pitchFamily="18" charset="0"/>
            </a:endParaRPr>
          </a:p>
          <a:p>
            <a:pPr marL="457200" lvl="2"/>
            <a:r>
              <a:rPr lang="en-US" dirty="0">
                <a:latin typeface="Times New Roman" panose="02020603050405020304" pitchFamily="18" charset="0"/>
                <a:cs typeface="Times New Roman" panose="02020603050405020304" pitchFamily="18" charset="0"/>
              </a:rPr>
              <a:t>A significant ratio in operations.</a:t>
            </a:r>
            <a:endParaRPr 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204548" y="6278763"/>
            <a:ext cx="10111154" cy="430887"/>
          </a:xfrm>
          <a:prstGeom prst="rect">
            <a:avLst/>
          </a:prstGeom>
          <a:noFill/>
        </p:spPr>
        <p:txBody>
          <a:bodyPr wrap="square">
            <a:spAutoFit/>
          </a:bodyPr>
          <a:lstStyle/>
          <a:p>
            <a:r>
              <a:rPr lang="en-US" sz="1100" dirty="0">
                <a:effectLst/>
              </a:rPr>
              <a:t>Z. Wang, Y. Liu, and A. </a:t>
            </a:r>
            <a:r>
              <a:rPr lang="en-US" sz="1100" dirty="0" err="1">
                <a:effectLst/>
              </a:rPr>
              <a:t>Hamou-Lhadj</a:t>
            </a:r>
            <a:r>
              <a:rPr lang="en-US" sz="1100" dirty="0">
                <a:effectLst/>
              </a:rPr>
              <a:t>, "</a:t>
            </a:r>
            <a:r>
              <a:rPr lang="en-US" sz="1100" dirty="0" err="1">
                <a:effectLst/>
              </a:rPr>
              <a:t>XAIPort</a:t>
            </a:r>
            <a:r>
              <a:rPr lang="en-US" sz="1100" dirty="0">
                <a:effectLst/>
              </a:rPr>
              <a:t>: A Framework for the Early Adoption of XAI in Machine Learning Operations, " submit to the International Conference on Software Engineering (ICSE) 2024.</a:t>
            </a:r>
            <a:endParaRPr lang="en-US" sz="1100" dirty="0">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6C5C8B7-5266-48DF-9BA9-D48B61671CC8}" type="slidenum">
              <a:rPr lang="en-US" smtClean="0"/>
            </a:fld>
            <a:endParaRPr lang="en-US" dirty="0"/>
          </a:p>
        </p:txBody>
      </p:sp>
      <p:sp>
        <p:nvSpPr>
          <p:cNvPr id="3" name="标题 1"/>
          <p:cNvSpPr txBox="1"/>
          <p:nvPr/>
        </p:nvSpPr>
        <p:spPr>
          <a:xfrm>
            <a:off x="838200" y="689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80604020202020204" pitchFamily="34" charset="0"/>
                <a:ea typeface="+mj-ea"/>
                <a:cs typeface="Arial" panose="02080604020202020204" pitchFamily="34" charset="0"/>
              </a:defRPr>
            </a:lvl1pPr>
          </a:lstStyle>
          <a:p>
            <a:r>
              <a:rPr lang="en-US" sz="2800" dirty="0"/>
              <a:t>Methodologies - Pipeline Deployment and Automation </a:t>
            </a:r>
            <a:endParaRPr lang="en-US" sz="2800" dirty="0"/>
          </a:p>
        </p:txBody>
      </p:sp>
      <p:sp>
        <p:nvSpPr>
          <p:cNvPr id="10" name="文本框 9"/>
          <p:cNvSpPr txBox="1"/>
          <p:nvPr/>
        </p:nvSpPr>
        <p:spPr>
          <a:xfrm>
            <a:off x="838200" y="1065088"/>
            <a:ext cx="9959419" cy="64516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What effort is needed to integrate the new XAI method in XAI operation?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8113653" y="1738822"/>
            <a:ext cx="4078347" cy="1754326"/>
          </a:xfrm>
          <a:prstGeom prst="rect">
            <a:avLst/>
          </a:prstGeom>
          <a:noFill/>
        </p:spPr>
        <p:txBody>
          <a:bodyPr wrap="square">
            <a:spAutoFit/>
          </a:bodyPr>
          <a:lstStyle/>
          <a:p>
            <a:pPr marL="285750"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Reproducibility in XAI Pipeline:</a:t>
            </a: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Importance: </a:t>
            </a:r>
            <a:r>
              <a:rPr lang="en-US" dirty="0">
                <a:latin typeface="Times New Roman" panose="02020603050405020304" pitchFamily="18" charset="0"/>
                <a:cs typeface="Times New Roman" panose="02020603050405020304" pitchFamily="18" charset="0"/>
              </a:rPr>
              <a:t>Ensures transparent &amp; consistent operations across datasets and environments.</a:t>
            </a: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Solution: </a:t>
            </a:r>
            <a:r>
              <a:rPr lang="en-US" dirty="0">
                <a:latin typeface="Times New Roman" panose="02020603050405020304" pitchFamily="18" charset="0"/>
                <a:cs typeface="Times New Roman" panose="02020603050405020304" pitchFamily="18" charset="0"/>
              </a:rPr>
              <a:t>Use data provenance for traceability &amp; transparency.</a:t>
            </a:r>
            <a:endParaRPr 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4322478" y="1746677"/>
            <a:ext cx="4078347" cy="3139321"/>
          </a:xfrm>
          <a:prstGeom prst="rect">
            <a:avLst/>
          </a:prstGeom>
          <a:noFill/>
        </p:spPr>
        <p:txBody>
          <a:bodyPr wrap="square">
            <a:spAutoFit/>
          </a:bodyPr>
          <a:lstStyle/>
          <a:p>
            <a:pPr marL="285750"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Cloud Deployment &amp; Automation:</a:t>
            </a:r>
            <a:endParaRPr lang="en-US" b="1"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CI/CD Strategy: </a:t>
            </a:r>
            <a:r>
              <a:rPr lang="en-US" dirty="0">
                <a:latin typeface="Times New Roman" panose="02020603050405020304" pitchFamily="18" charset="0"/>
                <a:cs typeface="Times New Roman" panose="02020603050405020304" pitchFamily="18" charset="0"/>
              </a:rPr>
              <a:t>Cloud-based continuous integration using AWS </a:t>
            </a:r>
            <a:r>
              <a:rPr lang="en-US" dirty="0" err="1">
                <a:latin typeface="Times New Roman" panose="02020603050405020304" pitchFamily="18" charset="0"/>
                <a:cs typeface="Times New Roman" panose="02020603050405020304" pitchFamily="18" charset="0"/>
              </a:rPr>
              <a:t>CodeBuild</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Deployment Platforms: </a:t>
            </a:r>
            <a:r>
              <a:rPr lang="en-US" dirty="0">
                <a:latin typeface="Times New Roman" panose="02020603050405020304" pitchFamily="18" charset="0"/>
                <a:cs typeface="Times New Roman" panose="02020603050405020304" pitchFamily="18" charset="0"/>
              </a:rPr>
              <a:t>AWS Elastic Container Service, Azure Container Instance, Azure VMs, Google Kubernetes Engine.</a:t>
            </a: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Environment: </a:t>
            </a:r>
            <a:r>
              <a:rPr lang="en-US" dirty="0">
                <a:latin typeface="Times New Roman" panose="02020603050405020304" pitchFamily="18" charset="0"/>
                <a:cs typeface="Times New Roman" panose="02020603050405020304" pitchFamily="18" charset="0"/>
              </a:rPr>
              <a:t>Cloud-agnostic with platform-independent </a:t>
            </a:r>
            <a:r>
              <a:rPr lang="en-US" dirty="0" err="1">
                <a:latin typeface="Times New Roman" panose="02020603050405020304" pitchFamily="18" charset="0"/>
                <a:cs typeface="Times New Roman" panose="02020603050405020304" pitchFamily="18" charset="0"/>
              </a:rPr>
              <a:t>IaC</a:t>
            </a:r>
            <a:r>
              <a:rPr lang="en-US" dirty="0">
                <a:latin typeface="Times New Roman" panose="02020603050405020304" pitchFamily="18" charset="0"/>
                <a:cs typeface="Times New Roman" panose="02020603050405020304" pitchFamily="18" charset="0"/>
              </a:rPr>
              <a:t> &amp; cloud CLI.</a:t>
            </a:r>
            <a:endParaRPr 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22518" y="1750250"/>
            <a:ext cx="3895568" cy="2398968"/>
          </a:xfrm>
          <a:prstGeom prst="rect">
            <a:avLst/>
          </a:prstGeom>
          <a:noFill/>
        </p:spPr>
        <p:txBody>
          <a:bodyPr wrap="square">
            <a:spAutoFit/>
          </a:bodyPr>
          <a:lstStyle/>
          <a:p>
            <a:pPr marL="285750" indent="-285750">
              <a:buFont typeface="Arial" panose="02080604020202020204" pitchFamily="34" charset="0"/>
              <a:buChar char="•"/>
            </a:pPr>
            <a:r>
              <a:rPr lang="en-US" b="1" dirty="0">
                <a:latin typeface="Times New Roman" panose="02020603050405020304" pitchFamily="18" charset="0"/>
                <a:cs typeface="Times New Roman" panose="02020603050405020304" pitchFamily="18" charset="0"/>
              </a:rPr>
              <a:t>Integration of XAI Algorithms into Microservices:</a:t>
            </a:r>
            <a:endParaRPr lang="en-US" b="1"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Modularity: </a:t>
            </a:r>
            <a:r>
              <a:rPr lang="en-US" dirty="0">
                <a:latin typeface="Times New Roman" panose="02020603050405020304" pitchFamily="18" charset="0"/>
                <a:cs typeface="Times New Roman" panose="02020603050405020304" pitchFamily="18" charset="0"/>
              </a:rPr>
              <a:t>Convert complex XAI algorithms into manageable services.</a:t>
            </a: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API Endpoints: </a:t>
            </a:r>
            <a:r>
              <a:rPr lang="en-US" dirty="0">
                <a:latin typeface="Times New Roman" panose="02020603050405020304" pitchFamily="18" charset="0"/>
                <a:cs typeface="Times New Roman" panose="02020603050405020304" pitchFamily="18" charset="0"/>
              </a:rPr>
              <a:t>Create API endpoints for each XAI service for easy invocation.</a:t>
            </a:r>
            <a:endParaRPr lang="en-US" dirty="0">
              <a:latin typeface="Times New Roman" panose="02020603050405020304" pitchFamily="18" charset="0"/>
              <a:cs typeface="Times New Roman" panose="02020603050405020304" pitchFamily="18" charset="0"/>
            </a:endParaRPr>
          </a:p>
        </p:txBody>
      </p:sp>
      <p:pic>
        <p:nvPicPr>
          <p:cNvPr id="13" name="图片 12" descr="图片包含 图示&#10;&#10;描述已自动生成"/>
          <p:cNvPicPr>
            <a:picLocks noChangeAspect="1"/>
          </p:cNvPicPr>
          <p:nvPr/>
        </p:nvPicPr>
        <p:blipFill rotWithShape="1">
          <a:blip r:embed="rId1">
            <a:extLst>
              <a:ext uri="{28A0092B-C50C-407E-A947-70E740481C1C}">
                <a14:useLocalDpi xmlns:a14="http://schemas.microsoft.com/office/drawing/2010/main" val="0"/>
              </a:ext>
            </a:extLst>
          </a:blip>
          <a:srcRect r="11270"/>
          <a:stretch>
            <a:fillRect/>
          </a:stretch>
        </p:blipFill>
        <p:spPr>
          <a:xfrm>
            <a:off x="218125" y="4263470"/>
            <a:ext cx="3999961" cy="969620"/>
          </a:xfrm>
          <a:prstGeom prst="rect">
            <a:avLst/>
          </a:prstGeom>
        </p:spPr>
      </p:pic>
      <p:pic>
        <p:nvPicPr>
          <p:cNvPr id="15" name="Picture 4" descr="CI/CD - Dix façons intelligentes d'utiliser AWS CodeBui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0456" y="5241696"/>
            <a:ext cx="1802385" cy="10138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AWS ECS Auto Scaling - APPLISCA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6685" y="5169195"/>
            <a:ext cx="1054301" cy="10543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Upload a VHD to Azure and create a virtual machine - Stephanie Kahl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9634" y="5993278"/>
            <a:ext cx="628402" cy="6284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Google Kubernetes Eng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4915" y="4629827"/>
            <a:ext cx="1284921" cy="744819"/>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6904293" y="6538912"/>
            <a:ext cx="914400" cy="246221"/>
          </a:xfrm>
          <a:prstGeom prst="rect">
            <a:avLst/>
          </a:prstGeom>
          <a:noFill/>
        </p:spPr>
        <p:txBody>
          <a:bodyPr wrap="square" rtlCol="0">
            <a:spAutoFit/>
          </a:bodyPr>
          <a:lstStyle/>
          <a:p>
            <a:r>
              <a:rPr lang="en-US" sz="1000" dirty="0"/>
              <a:t>Azure VMs</a:t>
            </a:r>
            <a:endParaRPr lang="en-US" sz="1000" dirty="0"/>
          </a:p>
        </p:txBody>
      </p:sp>
      <p:cxnSp>
        <p:nvCxnSpPr>
          <p:cNvPr id="30" name="直接箭头连接符 29"/>
          <p:cNvCxnSpPr/>
          <p:nvPr/>
        </p:nvCxnSpPr>
        <p:spPr>
          <a:xfrm>
            <a:off x="5963700" y="5743530"/>
            <a:ext cx="580355" cy="50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33" name="图片 32" descr="图片包含 图示&#10;&#10;描述已自动生成"/>
          <p:cNvPicPr>
            <a:picLocks noChangeAspect="1"/>
          </p:cNvPicPr>
          <p:nvPr/>
        </p:nvPicPr>
        <p:blipFill rotWithShape="1">
          <a:blip r:embed="rId6">
            <a:extLst>
              <a:ext uri="{28A0092B-C50C-407E-A947-70E740481C1C}">
                <a14:useLocalDpi xmlns:a14="http://schemas.microsoft.com/office/drawing/2010/main" val="0"/>
              </a:ext>
            </a:extLst>
          </a:blip>
          <a:srcRect l="22738" r="12710"/>
          <a:stretch>
            <a:fillRect/>
          </a:stretch>
        </p:blipFill>
        <p:spPr>
          <a:xfrm>
            <a:off x="8666480" y="4683177"/>
            <a:ext cx="2687320" cy="972035"/>
          </a:xfrm>
          <a:prstGeom prst="rect">
            <a:avLst/>
          </a:prstGeom>
        </p:spPr>
      </p:pic>
      <p:cxnSp>
        <p:nvCxnSpPr>
          <p:cNvPr id="35" name="直接箭头连接符 34"/>
          <p:cNvCxnSpPr/>
          <p:nvPr/>
        </p:nvCxnSpPr>
        <p:spPr>
          <a:xfrm>
            <a:off x="9804400" y="5025053"/>
            <a:ext cx="482600"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9"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23925" y="2444590"/>
            <a:ext cx="10515600" cy="1325563"/>
          </a:xfrm>
        </p:spPr>
        <p:txBody>
          <a:bodyPr/>
          <a:p>
            <a:r>
              <a:rPr lang="en-US"/>
              <a:t>Segment 3: XAI Application Scenarios and Future Directions </a:t>
            </a:r>
            <a:endParaRPr lang="en-US"/>
          </a:p>
        </p:txBody>
      </p:sp>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XAI Discovery Scenarios </a:t>
            </a:r>
            <a:br>
              <a:rPr lang="en-US" dirty="0"/>
            </a:br>
            <a:r>
              <a:rPr lang="en-US" dirty="0"/>
              <a:t>Scenario One: Automating XAI Operations Pipeline</a:t>
            </a:r>
            <a:br>
              <a:rPr lang="en-US" dirty="0"/>
            </a:br>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dirty="0"/>
          </a:p>
        </p:txBody>
      </p:sp>
      <p:sp>
        <p:nvSpPr>
          <p:cNvPr id="8" name="文本框 7"/>
          <p:cNvSpPr txBox="1"/>
          <p:nvPr/>
        </p:nvSpPr>
        <p:spPr>
          <a:xfrm>
            <a:off x="651002" y="5034356"/>
            <a:ext cx="11265561"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scenario showcases the practical utility of the Workflow for Early adoption of XAI.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architecture </a:t>
            </a:r>
            <a:r>
              <a:rPr lang="en-US" dirty="0">
                <a:solidFill>
                  <a:srgbClr val="C00000"/>
                </a:solidFill>
                <a:latin typeface="Times New Roman" panose="02020603050405020304" pitchFamily="18" charset="0"/>
                <a:cs typeface="Times New Roman" panose="02020603050405020304" pitchFamily="18" charset="0"/>
              </a:rPr>
              <a:t>enables integration with developing cloud-based AI services</a:t>
            </a:r>
            <a:r>
              <a:rPr lang="en-US" dirty="0">
                <a:latin typeface="Times New Roman" panose="02020603050405020304" pitchFamily="18" charset="0"/>
                <a:cs typeface="Times New Roman" panose="02020603050405020304" pitchFamily="18" charset="0"/>
              </a:rPr>
              <a:t> and provides flexibility for implementing diverse </a:t>
            </a:r>
            <a:r>
              <a:rPr lang="en-US" dirty="0" err="1">
                <a:latin typeface="Times New Roman" panose="02020603050405020304" pitchFamily="18" charset="0"/>
                <a:cs typeface="Times New Roman" panose="02020603050405020304" pitchFamily="18" charset="0"/>
              </a:rPr>
              <a:t>explainability</a:t>
            </a:r>
            <a:r>
              <a:rPr lang="en-US" dirty="0">
                <a:latin typeface="Times New Roman" panose="02020603050405020304" pitchFamily="18" charset="0"/>
                <a:cs typeface="Times New Roman" panose="02020603050405020304" pitchFamily="18" charset="0"/>
              </a:rPr>
              <a:t> methods through open APIs. Various XAI methods display different performances through consistency evaluations. The evaluation ensures the model’s </a:t>
            </a:r>
            <a:r>
              <a:rPr lang="en-US" dirty="0" err="1">
                <a:latin typeface="Times New Roman" panose="02020603050405020304" pitchFamily="18" charset="0"/>
                <a:cs typeface="Times New Roman" panose="02020603050405020304" pitchFamily="18" charset="0"/>
              </a:rPr>
              <a:t>explainability</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10" name="图片 9"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8640" y="1144663"/>
            <a:ext cx="8734613" cy="3524052"/>
          </a:xfrm>
          <a:prstGeom prst="rect">
            <a:avLst/>
          </a:prstGeom>
        </p:spPr>
      </p:pic>
      <p:sp>
        <p:nvSpPr>
          <p:cNvPr id="11" name="文本框 10"/>
          <p:cNvSpPr txBox="1"/>
          <p:nvPr/>
        </p:nvSpPr>
        <p:spPr>
          <a:xfrm>
            <a:off x="4090316" y="4651724"/>
            <a:ext cx="7631243"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Figure 7. XAI operations pipeline.</a:t>
            </a:r>
            <a:endParaRPr lang="en-US" sz="1600" i="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593482" y="6356350"/>
            <a:ext cx="10111154" cy="430887"/>
          </a:xfrm>
          <a:prstGeom prst="rect">
            <a:avLst/>
          </a:prstGeom>
          <a:noFill/>
        </p:spPr>
        <p:txBody>
          <a:bodyPr wrap="square">
            <a:spAutoFit/>
          </a:bodyPr>
          <a:lstStyle/>
          <a:p>
            <a:r>
              <a:rPr lang="en-US" sz="1100" dirty="0">
                <a:effectLst/>
              </a:rPr>
              <a:t>Z. Wang, J. Huang, A. Thiruselvi, H. </a:t>
            </a:r>
            <a:r>
              <a:rPr lang="en-US" sz="1100" dirty="0" err="1">
                <a:effectLst/>
              </a:rPr>
              <a:t>Kandikattu</a:t>
            </a:r>
            <a:r>
              <a:rPr lang="en-US" sz="1100" dirty="0">
                <a:effectLst/>
              </a:rPr>
              <a:t>, Y. Liu, "An Explanation Framework for Quality Assurance in Cloud and Open-source AI Models, " submit to the International Conference on Software Engineering (ICSE) 2024, Demonstration Track.</a:t>
            </a:r>
            <a:endParaRPr lang="en-US" sz="1100"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buClrTx/>
              <a:buSzTx/>
              <a:buFontTx/>
            </a:pPr>
            <a:r>
              <a:rPr lang="en-US" b="1">
                <a:latin typeface="Times New Roman" panose="02020603050405020304" pitchFamily="18" charset="0"/>
                <a:ea typeface="+mn-ea"/>
                <a:cs typeface="Times New Roman" panose="02020603050405020304" pitchFamily="18" charset="0"/>
              </a:rPr>
              <a:t>Pipelines of XAI Centric Assessment of Quality Attributes</a:t>
            </a:r>
            <a:endParaRPr lang="en-US" b="1">
              <a:latin typeface="Times New Roman" panose="02020603050405020304" pitchFamily="18" charset="0"/>
              <a:ea typeface="+mn-ea"/>
              <a:cs typeface="Times New Roman" panose="02020603050405020304" pitchFamily="18" charset="0"/>
            </a:endParaRPr>
          </a:p>
        </p:txBody>
      </p:sp>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pic>
        <p:nvPicPr>
          <p:cNvPr id="5" name="Picture 4" descr="evaluation_process_Copy (1)"/>
          <p:cNvPicPr>
            <a:picLocks noChangeAspect="1"/>
          </p:cNvPicPr>
          <p:nvPr/>
        </p:nvPicPr>
        <p:blipFill>
          <a:blip r:embed="rId1"/>
          <a:stretch>
            <a:fillRect/>
          </a:stretch>
        </p:blipFill>
        <p:spPr>
          <a:xfrm>
            <a:off x="884555" y="1546860"/>
            <a:ext cx="10887710" cy="3885565"/>
          </a:xfrm>
          <a:prstGeom prst="rect">
            <a:avLst/>
          </a:prstGeom>
          <a:ln>
            <a:solidFill>
              <a:srgbClr val="C00000"/>
            </a:solidFill>
          </a:ln>
        </p:spPr>
      </p:pic>
      <p:sp>
        <p:nvSpPr>
          <p:cNvPr id="11" name="Text Box 10"/>
          <p:cNvSpPr txBox="1"/>
          <p:nvPr/>
        </p:nvSpPr>
        <p:spPr>
          <a:xfrm>
            <a:off x="3244850" y="5539740"/>
            <a:ext cx="6729730" cy="306705"/>
          </a:xfrm>
          <a:prstGeom prst="rect">
            <a:avLst/>
          </a:prstGeom>
          <a:noFill/>
        </p:spPr>
        <p:txBody>
          <a:bodyPr wrap="square" rtlCol="0">
            <a:spAutoFit/>
          </a:bodyPr>
          <a:p>
            <a:r>
              <a:rPr lang="en-US" sz="1400">
                <a:latin typeface="+mj-ea"/>
                <a:cs typeface="+mj-ea"/>
              </a:rPr>
              <a:t>Figure 5. Assessment Pipelines for Open-source AI Model Quality Attributes</a:t>
            </a:r>
            <a:endParaRPr lang="en-US" sz="1400">
              <a:latin typeface="+mj-ea"/>
              <a:cs typeface="+mj-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Scenario Two: Cloud AI Learning Performance Evaluation</a:t>
            </a:r>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
        <p:nvSpPr>
          <p:cNvPr id="6" name="文本框 5"/>
          <p:cNvSpPr txBox="1"/>
          <p:nvPr/>
        </p:nvSpPr>
        <p:spPr>
          <a:xfrm>
            <a:off x="786734" y="1385078"/>
            <a:ext cx="6212779"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Table 3. Comparison of the model metrics provided by the cloud AI Services under different data augmentation strategies</a:t>
            </a:r>
            <a:endParaRPr 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632293" y="2031409"/>
            <a:ext cx="6212779" cy="3447820"/>
          </a:xfrm>
          <a:prstGeom prst="rect">
            <a:avLst/>
          </a:prstGeom>
        </p:spPr>
      </p:pic>
      <p:sp>
        <p:nvSpPr>
          <p:cNvPr id="7" name="文本框 6"/>
          <p:cNvSpPr txBox="1"/>
          <p:nvPr/>
        </p:nvSpPr>
        <p:spPr>
          <a:xfrm>
            <a:off x="7047871" y="2514986"/>
            <a:ext cx="4692338"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use of data augmentation strategies </a:t>
            </a:r>
            <a:r>
              <a:rPr lang="en-US" dirty="0">
                <a:solidFill>
                  <a:srgbClr val="C00000"/>
                </a:solidFill>
                <a:latin typeface="Times New Roman" panose="02020603050405020304" pitchFamily="18" charset="0"/>
                <a:cs typeface="Times New Roman" panose="02020603050405020304" pitchFamily="18" charset="0"/>
              </a:rPr>
              <a:t>improves the performance metrics of cloud-based AI services</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enhancement is </a:t>
            </a:r>
            <a:r>
              <a:rPr lang="en-US" dirty="0">
                <a:solidFill>
                  <a:srgbClr val="C00000"/>
                </a:solidFill>
                <a:latin typeface="Times New Roman" panose="02020603050405020304" pitchFamily="18" charset="0"/>
                <a:cs typeface="Times New Roman" panose="02020603050405020304" pitchFamily="18" charset="0"/>
              </a:rPr>
              <a:t>achieved without the expansion of the training dataset</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pic>
        <p:nvPicPr>
          <p:cNvPr id="8" name="图片 7" descr="图表, 条形图&#10;&#10;描述已自动生成"/>
          <p:cNvPicPr>
            <a:picLocks noChangeAspect="1"/>
          </p:cNvPicPr>
          <p:nvPr/>
        </p:nvPicPr>
        <p:blipFill rotWithShape="1">
          <a:blip r:embed="rId1">
            <a:extLst>
              <a:ext uri="{28A0092B-C50C-407E-A947-70E740481C1C}">
                <a14:useLocalDpi xmlns:a14="http://schemas.microsoft.com/office/drawing/2010/main" val="0"/>
              </a:ext>
            </a:extLst>
          </a:blip>
          <a:srcRect l="-884" t="64" r="-9" b="-405"/>
          <a:stretch>
            <a:fillRect/>
          </a:stretch>
        </p:blipFill>
        <p:spPr>
          <a:xfrm>
            <a:off x="1571716" y="1027892"/>
            <a:ext cx="6105697" cy="5328458"/>
          </a:xfrm>
          <a:prstGeom prst="rect">
            <a:avLst/>
          </a:prstGeom>
        </p:spPr>
      </p:pic>
      <p:sp>
        <p:nvSpPr>
          <p:cNvPr id="9" name="文本框 8"/>
          <p:cNvSpPr txBox="1"/>
          <p:nvPr/>
        </p:nvSpPr>
        <p:spPr>
          <a:xfrm>
            <a:off x="1285142" y="6311316"/>
            <a:ext cx="7684798"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Figure 8. The explanation consistency evaluation for the three original cloud AI models</a:t>
            </a:r>
            <a:endParaRPr lang="en-US" sz="1600" i="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7980984" y="2967335"/>
            <a:ext cx="3850148"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 </a:t>
            </a:r>
            <a:r>
              <a:rPr lang="en-US" dirty="0">
                <a:solidFill>
                  <a:srgbClr val="C00000"/>
                </a:solidFill>
                <a:latin typeface="Times New Roman" panose="02020603050405020304" pitchFamily="18" charset="0"/>
                <a:cs typeface="Times New Roman" panose="02020603050405020304" pitchFamily="18" charset="0"/>
              </a:rPr>
              <a:t>significant</a:t>
            </a:r>
            <a:r>
              <a:rPr lang="en-US" dirty="0">
                <a:latin typeface="Times New Roman" panose="02020603050405020304" pitchFamily="18" charset="0"/>
                <a:cs typeface="Times New Roman" panose="02020603050405020304" pitchFamily="18" charset="0"/>
              </a:rPr>
              <a:t> </a:t>
            </a:r>
            <a:r>
              <a:rPr lang="en-US" dirty="0">
                <a:solidFill>
                  <a:srgbClr val="C00000"/>
                </a:solidFill>
                <a:latin typeface="Times New Roman" panose="02020603050405020304" pitchFamily="18" charset="0"/>
                <a:cs typeface="Times New Roman" panose="02020603050405020304" pitchFamily="18" charset="0"/>
              </a:rPr>
              <a:t>enhancement in model </a:t>
            </a:r>
            <a:r>
              <a:rPr lang="en-US" dirty="0" err="1">
                <a:solidFill>
                  <a:srgbClr val="C00000"/>
                </a:solidFill>
                <a:latin typeface="Times New Roman" panose="02020603050405020304" pitchFamily="18" charset="0"/>
                <a:cs typeface="Times New Roman" panose="02020603050405020304" pitchFamily="18" charset="0"/>
              </a:rPr>
              <a:t>explainability</a:t>
            </a:r>
            <a:r>
              <a:rPr lang="en-US" dirty="0">
                <a:latin typeface="Times New Roman" panose="02020603050405020304" pitchFamily="18" charset="0"/>
                <a:cs typeface="Times New Roman" panose="02020603050405020304" pitchFamily="18" charset="0"/>
              </a:rPr>
              <a:t> with the data augmentation techniques. </a:t>
            </a:r>
            <a:endParaRPr lang="en-US" dirty="0">
              <a:latin typeface="Times New Roman" panose="02020603050405020304" pitchFamily="18" charset="0"/>
              <a:cs typeface="Times New Roman" panose="02020603050405020304" pitchFamily="18" charset="0"/>
            </a:endParaRPr>
          </a:p>
        </p:txBody>
      </p:sp>
      <p:sp>
        <p:nvSpPr>
          <p:cNvPr id="12" name="标题 1"/>
          <p:cNvSpPr txBox="1"/>
          <p:nvPr/>
        </p:nvSpPr>
        <p:spPr>
          <a:xfrm>
            <a:off x="9906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n-lt"/>
                <a:ea typeface="+mj-ea"/>
                <a:cs typeface="Arial" panose="02080604020202020204" pitchFamily="34" charset="0"/>
              </a:defRPr>
            </a:lvl1pPr>
          </a:lstStyle>
          <a:p>
            <a:r>
              <a:rPr lang="en-US" dirty="0"/>
              <a:t>Scenario Three: Probing of Data Augmentation Effects</a:t>
            </a:r>
            <a:endParaRPr lang="en-US" dirty="0"/>
          </a:p>
        </p:txBody>
      </p:sp>
      <p:sp>
        <p:nvSpPr>
          <p:cNvPr id="2" name="文本框 1"/>
          <p:cNvSpPr txBox="1"/>
          <p:nvPr/>
        </p:nvSpPr>
        <p:spPr>
          <a:xfrm>
            <a:off x="8857595" y="5941984"/>
            <a:ext cx="3334405" cy="707886"/>
          </a:xfrm>
          <a:prstGeom prst="rect">
            <a:avLst/>
          </a:prstGeom>
          <a:noFill/>
        </p:spPr>
        <p:txBody>
          <a:bodyPr wrap="square">
            <a:spAutoFit/>
          </a:bodyPr>
          <a:lstStyle/>
          <a:p>
            <a:r>
              <a:rPr lang="en-US" sz="1000" dirty="0">
                <a:latin typeface="Times New Roman" panose="02020603050405020304" pitchFamily="18" charset="0"/>
                <a:cs typeface="Times New Roman" panose="02020603050405020304" pitchFamily="18" charset="0"/>
              </a:rPr>
              <a:t>Z. Wang, Y. Liu, and J. Huang, "An Open API Architecture to Discover the Trustworthy Explanation of Cloud AI Services," submit to IEEE Transactions on Service Computing, 2023. Submitted</a:t>
            </a:r>
            <a:endParaRPr lang="en-US" sz="1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Observation of the Improvement to the Cloud AI</a:t>
            </a:r>
            <a:r>
              <a:rPr lang="fr-FR" dirty="0"/>
              <a:t>’s </a:t>
            </a:r>
            <a:r>
              <a:rPr lang="fr-FR" dirty="0" err="1"/>
              <a:t>Explainability</a:t>
            </a:r>
            <a:br>
              <a:rPr lang="fr-FR" dirty="0"/>
            </a:br>
            <a:r>
              <a:rPr lang="fr-FR" dirty="0"/>
              <a:t>-Azure Cognitive Service</a:t>
            </a:r>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dirty="0"/>
          </a:p>
        </p:txBody>
      </p:sp>
      <p:sp>
        <p:nvSpPr>
          <p:cNvPr id="6" name="文本框 5"/>
          <p:cNvSpPr txBox="1"/>
          <p:nvPr/>
        </p:nvSpPr>
        <p:spPr>
          <a:xfrm>
            <a:off x="1002323" y="4582973"/>
            <a:ext cx="10272452" cy="584775"/>
          </a:xfrm>
          <a:prstGeom prst="rect">
            <a:avLst/>
          </a:prstGeom>
          <a:noFill/>
        </p:spPr>
        <p:txBody>
          <a:bodyPr wrap="square">
            <a:spAutoFit/>
          </a:bodyPr>
          <a:lstStyle/>
          <a:p>
            <a:r>
              <a:rPr lang="en-US" sz="1600" i="1" dirty="0">
                <a:latin typeface="Times New Roman" panose="02020603050405020304" pitchFamily="18" charset="0"/>
                <a:cs typeface="Times New Roman" panose="02020603050405020304" pitchFamily="18" charset="0"/>
              </a:rPr>
              <a:t>Figure 9 (a). The percentage of the prediction change in the test dataset using multiple augmentation, CAM-based XAI methods on multiple cloud AI services</a:t>
            </a:r>
            <a:endParaRPr lang="en-US" sz="1600" i="1" dirty="0">
              <a:latin typeface="Times New Roman" panose="02020603050405020304" pitchFamily="18" charset="0"/>
              <a:cs typeface="Times New Roman" panose="02020603050405020304" pitchFamily="18" charset="0"/>
            </a:endParaRPr>
          </a:p>
        </p:txBody>
      </p:sp>
      <p:pic>
        <p:nvPicPr>
          <p:cNvPr id="8" name="图片 7" descr="图表&#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r="66557" b="67104"/>
          <a:stretch>
            <a:fillRect/>
          </a:stretch>
        </p:blipFill>
        <p:spPr>
          <a:xfrm>
            <a:off x="0" y="1885147"/>
            <a:ext cx="3986839" cy="2472010"/>
          </a:xfrm>
          <a:prstGeom prst="rect">
            <a:avLst/>
          </a:prstGeom>
        </p:spPr>
      </p:pic>
      <p:pic>
        <p:nvPicPr>
          <p:cNvPr id="12" name="图片 11" descr="图表&#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582" t="32787" r="65733" b="34536"/>
          <a:stretch>
            <a:fillRect/>
          </a:stretch>
        </p:blipFill>
        <p:spPr>
          <a:xfrm>
            <a:off x="4022275" y="1902659"/>
            <a:ext cx="4147450" cy="2536179"/>
          </a:xfrm>
          <a:prstGeom prst="rect">
            <a:avLst/>
          </a:prstGeom>
        </p:spPr>
      </p:pic>
      <p:pic>
        <p:nvPicPr>
          <p:cNvPr id="14" name="图片 13" descr="图表&#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t="65683" r="66695"/>
          <a:stretch>
            <a:fillRect/>
          </a:stretch>
        </p:blipFill>
        <p:spPr>
          <a:xfrm>
            <a:off x="7974766" y="1902659"/>
            <a:ext cx="4217233" cy="2739083"/>
          </a:xfrm>
          <a:prstGeom prst="rect">
            <a:avLst/>
          </a:prstGeom>
        </p:spPr>
      </p:pic>
      <p:sp>
        <p:nvSpPr>
          <p:cNvPr id="9" name="文本框 8"/>
          <p:cNvSpPr txBox="1"/>
          <p:nvPr/>
        </p:nvSpPr>
        <p:spPr>
          <a:xfrm>
            <a:off x="760778" y="5078265"/>
            <a:ext cx="10673377"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scenario shows that advanced </a:t>
            </a:r>
            <a:r>
              <a:rPr lang="en-US" dirty="0">
                <a:solidFill>
                  <a:srgbClr val="C00000"/>
                </a:solidFill>
                <a:latin typeface="Times New Roman" panose="02020603050405020304" pitchFamily="18" charset="0"/>
                <a:cs typeface="Times New Roman" panose="02020603050405020304" pitchFamily="18" charset="0"/>
              </a:rPr>
              <a:t>data augmentation techniques</a:t>
            </a:r>
            <a:r>
              <a:rPr lang="en-US" dirty="0">
                <a:latin typeface="Times New Roman" panose="02020603050405020304" pitchFamily="18" charset="0"/>
                <a:cs typeface="Times New Roman" panose="02020603050405020304" pitchFamily="18" charset="0"/>
              </a:rPr>
              <a:t>, including </a:t>
            </a:r>
            <a:r>
              <a:rPr lang="en-US" dirty="0" err="1">
                <a:latin typeface="Times New Roman" panose="02020603050405020304" pitchFamily="18" charset="0"/>
                <a:cs typeface="Times New Roman" panose="02020603050405020304" pitchFamily="18" charset="0"/>
              </a:rPr>
              <a:t>CutMix</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PuzzleMix</a:t>
            </a:r>
            <a:r>
              <a:rPr lang="en-US" dirty="0">
                <a:latin typeface="Times New Roman" panose="02020603050405020304" pitchFamily="18" charset="0"/>
                <a:cs typeface="Times New Roman" panose="02020603050405020304" pitchFamily="18" charset="0"/>
              </a:rPr>
              <a:t>, significantly </a:t>
            </a:r>
            <a:r>
              <a:rPr lang="en-US" dirty="0">
                <a:solidFill>
                  <a:srgbClr val="C00000"/>
                </a:solidFill>
                <a:latin typeface="Times New Roman" panose="02020603050405020304" pitchFamily="18" charset="0"/>
                <a:cs typeface="Times New Roman" panose="02020603050405020304" pitchFamily="18" charset="0"/>
              </a:rPr>
              <a:t>improve both the performance and XAI evaluation of AI models</a:t>
            </a:r>
            <a:r>
              <a:rPr lang="en-US" dirty="0">
                <a:latin typeface="Times New Roman" panose="02020603050405020304" pitchFamily="18" charset="0"/>
                <a:cs typeface="Times New Roman" panose="02020603050405020304" pitchFamily="18" charset="0"/>
              </a:rPr>
              <a:t>. The scenario highlights the need for multifaceted evaluation approaches that consider XAI-based assessments to understand model effectiveness. </a:t>
            </a:r>
            <a:endParaRPr 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3163276" y="6333183"/>
            <a:ext cx="6101540" cy="430887"/>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Z. Wang, Y. Liu, and J. Huang, "An Open API Architecture to Discover the Trustworthy Explanation of Cloud AI Services," submit to IEEE Transactions on Service Computing, 2023. Submitted</a:t>
            </a:r>
            <a:endParaRPr lang="en-US" sz="105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pic>
        <p:nvPicPr>
          <p:cNvPr id="8" name="图片 7" descr="图表&#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33105" t="914" r="33452" b="66190"/>
          <a:stretch>
            <a:fillRect/>
          </a:stretch>
        </p:blipFill>
        <p:spPr>
          <a:xfrm>
            <a:off x="0" y="1972431"/>
            <a:ext cx="3986839" cy="2472010"/>
          </a:xfrm>
          <a:prstGeom prst="rect">
            <a:avLst/>
          </a:prstGeom>
        </p:spPr>
      </p:pic>
      <p:pic>
        <p:nvPicPr>
          <p:cNvPr id="12" name="图片 11" descr="图表&#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32668" t="33446" r="33647" b="33877"/>
          <a:stretch>
            <a:fillRect/>
          </a:stretch>
        </p:blipFill>
        <p:spPr>
          <a:xfrm>
            <a:off x="4022275" y="1989943"/>
            <a:ext cx="4147450" cy="2536179"/>
          </a:xfrm>
          <a:prstGeom prst="rect">
            <a:avLst/>
          </a:prstGeom>
        </p:spPr>
      </p:pic>
      <p:pic>
        <p:nvPicPr>
          <p:cNvPr id="14" name="图片 13" descr="图表&#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33051" t="65544" r="33644" b="139"/>
          <a:stretch>
            <a:fillRect/>
          </a:stretch>
        </p:blipFill>
        <p:spPr>
          <a:xfrm>
            <a:off x="8028813" y="1912347"/>
            <a:ext cx="4217233" cy="2739083"/>
          </a:xfrm>
          <a:prstGeom prst="rect">
            <a:avLst/>
          </a:prstGeom>
        </p:spPr>
      </p:pic>
      <p:sp>
        <p:nvSpPr>
          <p:cNvPr id="9" name="文本框 8"/>
          <p:cNvSpPr txBox="1"/>
          <p:nvPr/>
        </p:nvSpPr>
        <p:spPr>
          <a:xfrm>
            <a:off x="1943756" y="4526732"/>
            <a:ext cx="9357396" cy="584775"/>
          </a:xfrm>
          <a:prstGeom prst="rect">
            <a:avLst/>
          </a:prstGeom>
          <a:noFill/>
        </p:spPr>
        <p:txBody>
          <a:bodyPr wrap="square">
            <a:spAutoFit/>
          </a:bodyPr>
          <a:lstStyle/>
          <a:p>
            <a:r>
              <a:rPr lang="en-US" sz="1600" i="1" dirty="0">
                <a:latin typeface="Times New Roman" panose="02020603050405020304" pitchFamily="18" charset="0"/>
                <a:cs typeface="Times New Roman" panose="02020603050405020304" pitchFamily="18" charset="0"/>
              </a:rPr>
              <a:t>Figure </a:t>
            </a:r>
            <a:r>
              <a:rPr lang="en-US" sz="1600" i="1">
                <a:latin typeface="Times New Roman" panose="02020603050405020304" pitchFamily="18" charset="0"/>
                <a:cs typeface="Times New Roman" panose="02020603050405020304" pitchFamily="18" charset="0"/>
              </a:rPr>
              <a:t>9 (b). </a:t>
            </a:r>
            <a:r>
              <a:rPr lang="en-US" sz="1600" i="1" dirty="0">
                <a:latin typeface="Times New Roman" panose="02020603050405020304" pitchFamily="18" charset="0"/>
                <a:cs typeface="Times New Roman" panose="02020603050405020304" pitchFamily="18" charset="0"/>
              </a:rPr>
              <a:t>The percentage of the prediction change in the test dataset using multiple augmentation, CAM-based XAI methods on multiple cloud AI services</a:t>
            </a:r>
            <a:endParaRPr lang="en-US" sz="1600" i="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3045230" y="6269121"/>
            <a:ext cx="6101540" cy="430887"/>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Z. Wang, Y. Liu, and J. Huang, "An Open API Architecture to Discover the Trustworthy Explanation of Cloud AI Services," submit to IEEE Transactions on Service Computing, 2023. Submitted</a:t>
            </a:r>
            <a:endParaRPr lang="en-US" sz="1050" dirty="0">
              <a:latin typeface="Times New Roman" panose="02020603050405020304" pitchFamily="18" charset="0"/>
              <a:cs typeface="Times New Roman" panose="02020603050405020304" pitchFamily="18" charset="0"/>
            </a:endParaRPr>
          </a:p>
        </p:txBody>
      </p:sp>
      <p:sp>
        <p:nvSpPr>
          <p:cNvPr id="6" name="标题 1"/>
          <p:cNvSpPr txBox="1"/>
          <p:nvPr/>
        </p:nvSpPr>
        <p:spPr>
          <a:xfrm>
            <a:off x="885305" y="823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n-lt"/>
                <a:ea typeface="+mj-ea"/>
                <a:cs typeface="Arial" panose="02080604020202020204" pitchFamily="34" charset="0"/>
              </a:defRPr>
            </a:lvl1pPr>
          </a:lstStyle>
          <a:p>
            <a:r>
              <a:rPr lang="en-US" dirty="0"/>
              <a:t>Observation of the Improvement to the Cloud AI’s </a:t>
            </a:r>
            <a:r>
              <a:rPr lang="en-US" dirty="0" err="1"/>
              <a:t>Explainability</a:t>
            </a:r>
            <a:endParaRPr lang="en-US" dirty="0"/>
          </a:p>
          <a:p>
            <a:r>
              <a:rPr lang="en-US" dirty="0"/>
              <a:t>-Google Vertex AI</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pic>
        <p:nvPicPr>
          <p:cNvPr id="8" name="图片 7" descr="图表&#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65616" t="-233" r="941" b="67337"/>
          <a:stretch>
            <a:fillRect/>
          </a:stretch>
        </p:blipFill>
        <p:spPr>
          <a:xfrm>
            <a:off x="0" y="1972431"/>
            <a:ext cx="3986839" cy="2472010"/>
          </a:xfrm>
          <a:prstGeom prst="rect">
            <a:avLst/>
          </a:prstGeom>
        </p:spPr>
      </p:pic>
      <p:pic>
        <p:nvPicPr>
          <p:cNvPr id="12" name="图片 11" descr="图表&#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66138" t="33083" r="177" b="34240"/>
          <a:stretch>
            <a:fillRect/>
          </a:stretch>
        </p:blipFill>
        <p:spPr>
          <a:xfrm>
            <a:off x="4022275" y="1989943"/>
            <a:ext cx="4147450" cy="2536179"/>
          </a:xfrm>
          <a:prstGeom prst="rect">
            <a:avLst/>
          </a:prstGeom>
        </p:spPr>
      </p:pic>
      <p:pic>
        <p:nvPicPr>
          <p:cNvPr id="14" name="图片 13" descr="图表&#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66168" t="65556" r="527" b="127"/>
          <a:stretch>
            <a:fillRect/>
          </a:stretch>
        </p:blipFill>
        <p:spPr>
          <a:xfrm>
            <a:off x="7974766" y="1989943"/>
            <a:ext cx="4217233" cy="2739083"/>
          </a:xfrm>
          <a:prstGeom prst="rect">
            <a:avLst/>
          </a:prstGeom>
        </p:spPr>
      </p:pic>
      <p:sp>
        <p:nvSpPr>
          <p:cNvPr id="7" name="文本框 6"/>
          <p:cNvSpPr txBox="1"/>
          <p:nvPr/>
        </p:nvSpPr>
        <p:spPr>
          <a:xfrm>
            <a:off x="3092335" y="6265033"/>
            <a:ext cx="6101540" cy="430887"/>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Z. Wang, Y. Liu, and J. Huang, "An Open API Architecture to Discover the Trustworthy Explanation of Cloud AI Services," submit to IEEE Transactions on Service Computing, 2023. Submitted</a:t>
            </a:r>
            <a:endParaRPr lang="en-US" sz="105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943756" y="4526732"/>
            <a:ext cx="9357396" cy="584775"/>
          </a:xfrm>
          <a:prstGeom prst="rect">
            <a:avLst/>
          </a:prstGeom>
          <a:noFill/>
        </p:spPr>
        <p:txBody>
          <a:bodyPr wrap="square">
            <a:spAutoFit/>
          </a:bodyPr>
          <a:lstStyle/>
          <a:p>
            <a:r>
              <a:rPr lang="en-US" sz="1600" i="1" dirty="0">
                <a:latin typeface="Times New Roman" panose="02020603050405020304" pitchFamily="18" charset="0"/>
                <a:cs typeface="Times New Roman" panose="02020603050405020304" pitchFamily="18" charset="0"/>
              </a:rPr>
              <a:t>Figure 9 (c). The percentage of the prediction change in the test dataset using multiple augmentation, CAM-based XAI methods on multiple cloud AI services</a:t>
            </a:r>
            <a:endParaRPr lang="en-US" sz="1600" i="1" dirty="0">
              <a:latin typeface="Times New Roman" panose="02020603050405020304" pitchFamily="18" charset="0"/>
              <a:cs typeface="Times New Roman" panose="02020603050405020304" pitchFamily="18" charset="0"/>
            </a:endParaRPr>
          </a:p>
        </p:txBody>
      </p:sp>
      <p:sp>
        <p:nvSpPr>
          <p:cNvPr id="3" name="标题 1"/>
          <p:cNvSpPr txBox="1"/>
          <p:nvPr/>
        </p:nvSpPr>
        <p:spPr>
          <a:xfrm>
            <a:off x="88530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n-lt"/>
                <a:ea typeface="+mj-ea"/>
                <a:cs typeface="Arial" panose="02080604020202020204" pitchFamily="34" charset="0"/>
              </a:defRPr>
            </a:lvl1pPr>
          </a:lstStyle>
          <a:p>
            <a:r>
              <a:rPr lang="en-US" dirty="0"/>
              <a:t>Observation of the Improvement to the Cloud AI</a:t>
            </a:r>
            <a:r>
              <a:rPr lang="fr-FR" dirty="0"/>
              <a:t>’s </a:t>
            </a:r>
            <a:r>
              <a:rPr lang="fr-FR" dirty="0" err="1"/>
              <a:t>explainability</a:t>
            </a:r>
            <a:endParaRPr lang="fr-FR" dirty="0"/>
          </a:p>
          <a:p>
            <a:r>
              <a:rPr lang="fr-FR" dirty="0"/>
              <a:t>Amazon </a:t>
            </a:r>
            <a:r>
              <a:rPr lang="fr-FR" dirty="0" err="1"/>
              <a:t>Rekognition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513261"/>
            <a:ext cx="8125098" cy="1382168"/>
          </a:xfrm>
        </p:spPr>
        <p:txBody>
          <a:bodyPr/>
          <a:lstStyle/>
          <a:p>
            <a:r>
              <a:rPr lang="en-US" dirty="0">
                <a:ea typeface="Calibri"/>
                <a:cs typeface="Calibri"/>
              </a:rPr>
              <a:t>Segment 1: Theoretical Foundations of XAI</a:t>
            </a:r>
            <a:endParaRPr lang="en-US" dirty="0">
              <a:ea typeface="Calibri"/>
            </a:endParaRPr>
          </a:p>
        </p:txBody>
      </p:sp>
      <p:sp>
        <p:nvSpPr>
          <p:cNvPr id="4" name="Slide Number Placeholder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841018" y="6342938"/>
            <a:ext cx="2743200" cy="365125"/>
          </a:xfrm>
        </p:spPr>
        <p:txBody>
          <a:bodyPr/>
          <a:lstStyle/>
          <a:p>
            <a:fld id="{D6C5C8B7-5266-48DF-9BA9-D48B61671CC8}" type="slidenum">
              <a:rPr lang="en-US" smtClean="0"/>
            </a:fld>
            <a:endParaRPr lang="en-US"/>
          </a:p>
        </p:txBody>
      </p:sp>
      <p:sp>
        <p:nvSpPr>
          <p:cNvPr id="5" name="标题 1"/>
          <p:cNvSpPr txBox="1"/>
          <p:nvPr/>
        </p:nvSpPr>
        <p:spPr>
          <a:xfrm>
            <a:off x="812937" y="-210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80604020202020204" pitchFamily="34" charset="0"/>
                <a:ea typeface="+mj-ea"/>
                <a:cs typeface="Arial" panose="02080604020202020204" pitchFamily="34" charset="0"/>
              </a:defRPr>
            </a:lvl1pPr>
          </a:lstStyle>
          <a:p>
            <a:r>
              <a:rPr lang="en-US" sz="2800" dirty="0"/>
              <a:t>Scenario - Applying Adversarial Perturbation</a:t>
            </a:r>
            <a:endParaRPr lang="en-US" sz="2800" dirty="0"/>
          </a:p>
        </p:txBody>
      </p:sp>
      <p:sp>
        <p:nvSpPr>
          <p:cNvPr id="6" name="文本框 5"/>
          <p:cNvSpPr txBox="1"/>
          <p:nvPr/>
        </p:nvSpPr>
        <p:spPr>
          <a:xfrm>
            <a:off x="89614" y="787028"/>
            <a:ext cx="3252755" cy="147637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Within adversarial perturbations, what are the </a:t>
            </a:r>
            <a:r>
              <a:rPr lang="en-US" dirty="0">
                <a:solidFill>
                  <a:srgbClr val="C00000"/>
                </a:solidFill>
                <a:latin typeface="Times New Roman" panose="02020603050405020304" pitchFamily="18" charset="0"/>
                <a:cs typeface="Times New Roman" panose="02020603050405020304" pitchFamily="18" charset="0"/>
              </a:rPr>
              <a:t>quantifiable correlations between a model's robustness and the consistency </a:t>
            </a:r>
            <a:r>
              <a:rPr lang="en-US" dirty="0">
                <a:latin typeface="Times New Roman" panose="02020603050405020304" pitchFamily="18" charset="0"/>
                <a:cs typeface="Times New Roman" panose="02020603050405020304" pitchFamily="18" charset="0"/>
              </a:rPr>
              <a:t>of its XAI-driven explanations?</a:t>
            </a:r>
            <a:endParaRPr lang="en-US" dirty="0">
              <a:latin typeface="Times New Roman" panose="02020603050405020304" pitchFamily="18" charset="0"/>
              <a:cs typeface="Times New Roman" panose="02020603050405020304" pitchFamily="18" charset="0"/>
            </a:endParaRPr>
          </a:p>
        </p:txBody>
      </p:sp>
      <p:sp>
        <p:nvSpPr>
          <p:cNvPr id="8" name="灯片编号占位符 3"/>
          <p:cNvSpPr txBox="1"/>
          <p:nvPr/>
        </p:nvSpPr>
        <p:spPr>
          <a:xfrm>
            <a:off x="7841018" y="634293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6C5C8B7-5266-48DF-9BA9-D48B61671CC8}" type="slidenum">
              <a:rPr lang="en-US" smtClean="0"/>
            </a:fld>
            <a:endParaRPr lang="en-US"/>
          </a:p>
        </p:txBody>
      </p:sp>
      <p:pic>
        <p:nvPicPr>
          <p:cNvPr id="9" name="图片 8" descr="乌龟在水里&#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4499" t="-438" r="10929" b="438"/>
          <a:stretch>
            <a:fillRect/>
          </a:stretch>
        </p:blipFill>
        <p:spPr>
          <a:xfrm>
            <a:off x="568257" y="3010955"/>
            <a:ext cx="2054146" cy="2043957"/>
          </a:xfrm>
          <a:prstGeom prst="rect">
            <a:avLst/>
          </a:prstGeom>
        </p:spPr>
      </p:pic>
      <p:pic>
        <p:nvPicPr>
          <p:cNvPr id="10" name="图片 9" descr="动物在水里&#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82" y="1586048"/>
            <a:ext cx="1621618" cy="1621618"/>
          </a:xfrm>
          <a:prstGeom prst="rect">
            <a:avLst/>
          </a:prstGeom>
        </p:spPr>
      </p:pic>
      <p:pic>
        <p:nvPicPr>
          <p:cNvPr id="11" name="图片 10" descr="水中的动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33" y="1585890"/>
            <a:ext cx="1621618" cy="1621618"/>
          </a:xfrm>
          <a:prstGeom prst="rect">
            <a:avLst/>
          </a:prstGeom>
        </p:spPr>
      </p:pic>
      <p:pic>
        <p:nvPicPr>
          <p:cNvPr id="12" name="图片 11" descr="水中的老鼠&#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831" y="1609345"/>
            <a:ext cx="1590630" cy="1590630"/>
          </a:xfrm>
          <a:prstGeom prst="rect">
            <a:avLst/>
          </a:prstGeom>
        </p:spPr>
      </p:pic>
      <p:pic>
        <p:nvPicPr>
          <p:cNvPr id="13" name="图片 12" descr="水中的动物&#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5038" y="3422865"/>
            <a:ext cx="1632047" cy="1632047"/>
          </a:xfrm>
          <a:prstGeom prst="rect">
            <a:avLst/>
          </a:prstGeom>
        </p:spPr>
      </p:pic>
      <p:pic>
        <p:nvPicPr>
          <p:cNvPr id="14" name="图片 13" descr="水中的动物&#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8728" y="3415588"/>
            <a:ext cx="1632047" cy="1632047"/>
          </a:xfrm>
          <a:prstGeom prst="rect">
            <a:avLst/>
          </a:prstGeom>
        </p:spPr>
      </p:pic>
      <p:pic>
        <p:nvPicPr>
          <p:cNvPr id="15" name="图片 14" descr="在水里&#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2698" y="3438508"/>
            <a:ext cx="1600763" cy="1600763"/>
          </a:xfrm>
          <a:prstGeom prst="rect">
            <a:avLst/>
          </a:prstGeom>
        </p:spPr>
      </p:pic>
      <p:pic>
        <p:nvPicPr>
          <p:cNvPr id="16" name="图片 15" descr="动物在水里&#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6522" y="5192380"/>
            <a:ext cx="1632047" cy="1632047"/>
          </a:xfrm>
          <a:prstGeom prst="rect">
            <a:avLst/>
          </a:prstGeom>
        </p:spPr>
      </p:pic>
      <p:pic>
        <p:nvPicPr>
          <p:cNvPr id="17" name="图片 16" descr="水中的动物&#10;&#10;描述已自动生成"/>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93237" y="5192380"/>
            <a:ext cx="1655432" cy="1655432"/>
          </a:xfrm>
          <a:prstGeom prst="rect">
            <a:avLst/>
          </a:prstGeom>
        </p:spPr>
      </p:pic>
      <p:pic>
        <p:nvPicPr>
          <p:cNvPr id="18" name="图片 17" descr="水中的动物&#10;&#10;描述已自动生成"/>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2707" y="5203587"/>
            <a:ext cx="1620840" cy="1620840"/>
          </a:xfrm>
          <a:prstGeom prst="rect">
            <a:avLst/>
          </a:prstGeom>
        </p:spPr>
      </p:pic>
      <p:sp>
        <p:nvSpPr>
          <p:cNvPr id="19" name="文本框 18"/>
          <p:cNvSpPr txBox="1"/>
          <p:nvPr/>
        </p:nvSpPr>
        <p:spPr>
          <a:xfrm>
            <a:off x="1114941" y="2700270"/>
            <a:ext cx="7029842" cy="369332"/>
          </a:xfrm>
          <a:prstGeom prst="rect">
            <a:avLst/>
          </a:prstGeom>
          <a:noFill/>
        </p:spPr>
        <p:txBody>
          <a:bodyPr wrap="square">
            <a:spAutoFit/>
          </a:bodyPr>
          <a:lstStyle/>
          <a:p>
            <a:r>
              <a:rPr lang="en-US" dirty="0"/>
              <a:t>Original</a:t>
            </a:r>
            <a:endParaRPr lang="en-US" dirty="0"/>
          </a:p>
        </p:txBody>
      </p:sp>
      <p:sp>
        <p:nvSpPr>
          <p:cNvPr id="20" name="文本框 19"/>
          <p:cNvSpPr txBox="1"/>
          <p:nvPr/>
        </p:nvSpPr>
        <p:spPr>
          <a:xfrm>
            <a:off x="3320278" y="1334243"/>
            <a:ext cx="6104744" cy="307777"/>
          </a:xfrm>
          <a:prstGeom prst="rect">
            <a:avLst/>
          </a:prstGeom>
          <a:noFill/>
        </p:spPr>
        <p:txBody>
          <a:bodyPr wrap="square">
            <a:spAutoFit/>
          </a:bodyPr>
          <a:lstStyle/>
          <a:p>
            <a:r>
              <a:rPr lang="en-US" sz="1400" dirty="0"/>
              <a:t>Gaussian Noise level 1</a:t>
            </a:r>
            <a:endParaRPr lang="en-US" sz="1400" dirty="0"/>
          </a:p>
        </p:txBody>
      </p:sp>
      <p:sp>
        <p:nvSpPr>
          <p:cNvPr id="21" name="文本框 20"/>
          <p:cNvSpPr txBox="1"/>
          <p:nvPr/>
        </p:nvSpPr>
        <p:spPr>
          <a:xfrm>
            <a:off x="5123145" y="1331840"/>
            <a:ext cx="1814277" cy="307777"/>
          </a:xfrm>
          <a:prstGeom prst="rect">
            <a:avLst/>
          </a:prstGeom>
          <a:noFill/>
        </p:spPr>
        <p:txBody>
          <a:bodyPr wrap="square">
            <a:spAutoFit/>
          </a:bodyPr>
          <a:lstStyle/>
          <a:p>
            <a:r>
              <a:rPr lang="en-US" sz="1400" dirty="0"/>
              <a:t>Gaussian Noise level 2</a:t>
            </a:r>
            <a:endParaRPr lang="en-US" sz="1400" dirty="0"/>
          </a:p>
        </p:txBody>
      </p:sp>
      <p:sp>
        <p:nvSpPr>
          <p:cNvPr id="22" name="文本框 21"/>
          <p:cNvSpPr txBox="1"/>
          <p:nvPr/>
        </p:nvSpPr>
        <p:spPr>
          <a:xfrm>
            <a:off x="6937422" y="1332552"/>
            <a:ext cx="6104744" cy="307777"/>
          </a:xfrm>
          <a:prstGeom prst="rect">
            <a:avLst/>
          </a:prstGeom>
          <a:noFill/>
        </p:spPr>
        <p:txBody>
          <a:bodyPr wrap="square">
            <a:spAutoFit/>
          </a:bodyPr>
          <a:lstStyle/>
          <a:p>
            <a:r>
              <a:rPr lang="en-US" sz="1400" dirty="0"/>
              <a:t>Gaussian Noise level 3</a:t>
            </a:r>
            <a:endParaRPr lang="en-US" sz="1400" dirty="0"/>
          </a:p>
        </p:txBody>
      </p:sp>
      <p:sp>
        <p:nvSpPr>
          <p:cNvPr id="23" name="文本框 22"/>
          <p:cNvSpPr txBox="1"/>
          <p:nvPr/>
        </p:nvSpPr>
        <p:spPr>
          <a:xfrm>
            <a:off x="3409794" y="3165788"/>
            <a:ext cx="7277724" cy="307777"/>
          </a:xfrm>
          <a:prstGeom prst="rect">
            <a:avLst/>
          </a:prstGeom>
          <a:noFill/>
        </p:spPr>
        <p:txBody>
          <a:bodyPr wrap="square">
            <a:spAutoFit/>
          </a:bodyPr>
          <a:lstStyle/>
          <a:p>
            <a:r>
              <a:rPr lang="en-US" sz="1400" dirty="0"/>
              <a:t>Defocus Blur level 1</a:t>
            </a:r>
            <a:endParaRPr lang="en-US" sz="1400" dirty="0"/>
          </a:p>
        </p:txBody>
      </p:sp>
      <p:sp>
        <p:nvSpPr>
          <p:cNvPr id="24" name="文本框 23"/>
          <p:cNvSpPr txBox="1"/>
          <p:nvPr/>
        </p:nvSpPr>
        <p:spPr>
          <a:xfrm>
            <a:off x="5239492" y="3153321"/>
            <a:ext cx="7277724" cy="307777"/>
          </a:xfrm>
          <a:prstGeom prst="rect">
            <a:avLst/>
          </a:prstGeom>
          <a:noFill/>
        </p:spPr>
        <p:txBody>
          <a:bodyPr wrap="square">
            <a:spAutoFit/>
          </a:bodyPr>
          <a:lstStyle/>
          <a:p>
            <a:r>
              <a:rPr lang="en-US" sz="1400" dirty="0"/>
              <a:t>Defocus Blur level 2</a:t>
            </a:r>
            <a:endParaRPr lang="en-US" sz="1400" dirty="0"/>
          </a:p>
        </p:txBody>
      </p:sp>
      <p:sp>
        <p:nvSpPr>
          <p:cNvPr id="25" name="文本框 24"/>
          <p:cNvSpPr txBox="1"/>
          <p:nvPr/>
        </p:nvSpPr>
        <p:spPr>
          <a:xfrm>
            <a:off x="7048656" y="3151630"/>
            <a:ext cx="7277724" cy="307777"/>
          </a:xfrm>
          <a:prstGeom prst="rect">
            <a:avLst/>
          </a:prstGeom>
          <a:noFill/>
        </p:spPr>
        <p:txBody>
          <a:bodyPr wrap="square">
            <a:spAutoFit/>
          </a:bodyPr>
          <a:lstStyle/>
          <a:p>
            <a:r>
              <a:rPr lang="en-US" sz="1400" dirty="0"/>
              <a:t>Defocus Blur level 3</a:t>
            </a:r>
            <a:endParaRPr lang="en-US" sz="1400" dirty="0"/>
          </a:p>
        </p:txBody>
      </p:sp>
      <p:sp>
        <p:nvSpPr>
          <p:cNvPr id="29" name="文本框 28"/>
          <p:cNvSpPr txBox="1"/>
          <p:nvPr/>
        </p:nvSpPr>
        <p:spPr>
          <a:xfrm>
            <a:off x="532327" y="4828973"/>
            <a:ext cx="2519194" cy="923330"/>
          </a:xfrm>
          <a:prstGeom prst="rect">
            <a:avLst/>
          </a:prstGeom>
          <a:noFill/>
        </p:spPr>
        <p:txBody>
          <a:bodyPr wrap="square">
            <a:spAutoFit/>
          </a:bodyPr>
          <a:lstStyle/>
          <a:p>
            <a:br>
              <a:rPr lang="en-US" dirty="0"/>
            </a:br>
            <a:r>
              <a:rPr lang="en-US" dirty="0"/>
              <a:t>10,000 images in </a:t>
            </a:r>
            <a:endParaRPr lang="en-US" dirty="0"/>
          </a:p>
          <a:p>
            <a:r>
              <a:rPr lang="en-US" dirty="0"/>
              <a:t>1000 categories</a:t>
            </a:r>
            <a:endParaRPr lang="en-US" dirty="0"/>
          </a:p>
        </p:txBody>
      </p:sp>
      <p:sp>
        <p:nvSpPr>
          <p:cNvPr id="30" name="文本框 29"/>
          <p:cNvSpPr txBox="1"/>
          <p:nvPr/>
        </p:nvSpPr>
        <p:spPr>
          <a:xfrm>
            <a:off x="197325" y="5935392"/>
            <a:ext cx="3316273" cy="769441"/>
          </a:xfrm>
          <a:prstGeom prst="rect">
            <a:avLst/>
          </a:prstGeom>
          <a:noFill/>
        </p:spPr>
        <p:txBody>
          <a:bodyPr wrap="square">
            <a:spAutoFit/>
          </a:bodyPr>
          <a:lstStyle/>
          <a:p>
            <a:r>
              <a:rPr lang="en-US" sz="1100" b="0" i="0" dirty="0" err="1">
                <a:solidFill>
                  <a:srgbClr val="222222"/>
                </a:solidFill>
                <a:effectLst/>
                <a:latin typeface="Arial" panose="02080604020202020204" pitchFamily="34" charset="0"/>
              </a:rPr>
              <a:t>Hendrycks</a:t>
            </a:r>
            <a:r>
              <a:rPr lang="en-US" sz="1100" b="0" i="0" dirty="0">
                <a:solidFill>
                  <a:srgbClr val="222222"/>
                </a:solidFill>
                <a:effectLst/>
                <a:latin typeface="Arial" panose="02080604020202020204" pitchFamily="34" charset="0"/>
              </a:rPr>
              <a:t>, Dan, and Thomas </a:t>
            </a:r>
            <a:r>
              <a:rPr lang="en-US" sz="1100" b="0" i="0" dirty="0" err="1">
                <a:solidFill>
                  <a:srgbClr val="222222"/>
                </a:solidFill>
                <a:effectLst/>
                <a:latin typeface="Arial" panose="02080604020202020204" pitchFamily="34" charset="0"/>
              </a:rPr>
              <a:t>Dietterich</a:t>
            </a:r>
            <a:r>
              <a:rPr lang="en-US" sz="1100" b="0" i="0" dirty="0">
                <a:solidFill>
                  <a:srgbClr val="222222"/>
                </a:solidFill>
                <a:effectLst/>
                <a:latin typeface="Arial" panose="02080604020202020204" pitchFamily="34" charset="0"/>
              </a:rPr>
              <a:t>. "Benchmarking neural network robustness to common corruptions and perturbations." </a:t>
            </a:r>
            <a:r>
              <a:rPr lang="en-US" sz="1100" b="0" i="1" dirty="0" err="1">
                <a:solidFill>
                  <a:srgbClr val="222222"/>
                </a:solidFill>
                <a:effectLst/>
                <a:latin typeface="Arial" panose="02080604020202020204" pitchFamily="34" charset="0"/>
              </a:rPr>
              <a:t>arXiv</a:t>
            </a:r>
            <a:r>
              <a:rPr lang="en-US" sz="1100" b="0" i="1" dirty="0">
                <a:solidFill>
                  <a:srgbClr val="222222"/>
                </a:solidFill>
                <a:effectLst/>
                <a:latin typeface="Arial" panose="02080604020202020204" pitchFamily="34" charset="0"/>
              </a:rPr>
              <a:t> preprint arXiv:1903.12261</a:t>
            </a:r>
            <a:r>
              <a:rPr lang="en-US" sz="1100" b="0" i="0" dirty="0">
                <a:solidFill>
                  <a:srgbClr val="222222"/>
                </a:solidFill>
                <a:effectLst/>
                <a:latin typeface="Arial" panose="02080604020202020204" pitchFamily="34" charset="0"/>
              </a:rPr>
              <a:t> (2019).   ICLR</a:t>
            </a:r>
            <a:endParaRPr lang="en-US" sz="1100" dirty="0"/>
          </a:p>
        </p:txBody>
      </p:sp>
      <p:sp>
        <p:nvSpPr>
          <p:cNvPr id="31" name="文本框 30"/>
          <p:cNvSpPr txBox="1"/>
          <p:nvPr/>
        </p:nvSpPr>
        <p:spPr>
          <a:xfrm>
            <a:off x="3574588" y="4986810"/>
            <a:ext cx="7918554" cy="307777"/>
          </a:xfrm>
          <a:prstGeom prst="rect">
            <a:avLst/>
          </a:prstGeom>
          <a:noFill/>
        </p:spPr>
        <p:txBody>
          <a:bodyPr wrap="square">
            <a:spAutoFit/>
          </a:bodyPr>
          <a:lstStyle/>
          <a:p>
            <a:r>
              <a:rPr lang="en-US" sz="1400" dirty="0"/>
              <a:t>Pixelate level 1</a:t>
            </a:r>
            <a:endParaRPr lang="en-US" sz="1400" dirty="0"/>
          </a:p>
        </p:txBody>
      </p:sp>
      <p:sp>
        <p:nvSpPr>
          <p:cNvPr id="32" name="文本框 31"/>
          <p:cNvSpPr txBox="1"/>
          <p:nvPr/>
        </p:nvSpPr>
        <p:spPr>
          <a:xfrm>
            <a:off x="5396505" y="4964175"/>
            <a:ext cx="7918554" cy="307777"/>
          </a:xfrm>
          <a:prstGeom prst="rect">
            <a:avLst/>
          </a:prstGeom>
          <a:noFill/>
        </p:spPr>
        <p:txBody>
          <a:bodyPr wrap="square">
            <a:spAutoFit/>
          </a:bodyPr>
          <a:lstStyle/>
          <a:p>
            <a:r>
              <a:rPr lang="en-US" sz="1400" dirty="0"/>
              <a:t>Pixelate level 2</a:t>
            </a:r>
            <a:endParaRPr lang="en-US" sz="1400" dirty="0"/>
          </a:p>
        </p:txBody>
      </p:sp>
      <p:sp>
        <p:nvSpPr>
          <p:cNvPr id="33" name="文本框 32"/>
          <p:cNvSpPr txBox="1"/>
          <p:nvPr/>
        </p:nvSpPr>
        <p:spPr>
          <a:xfrm>
            <a:off x="7215975" y="4982861"/>
            <a:ext cx="7918554" cy="307777"/>
          </a:xfrm>
          <a:prstGeom prst="rect">
            <a:avLst/>
          </a:prstGeom>
          <a:noFill/>
        </p:spPr>
        <p:txBody>
          <a:bodyPr wrap="square">
            <a:spAutoFit/>
          </a:bodyPr>
          <a:lstStyle/>
          <a:p>
            <a:r>
              <a:rPr lang="en-US" sz="1400" dirty="0"/>
              <a:t>Pixelate level 3</a:t>
            </a:r>
            <a:endParaRPr lang="en-US" sz="1400" dirty="0"/>
          </a:p>
        </p:txBody>
      </p:sp>
      <p:pic>
        <p:nvPicPr>
          <p:cNvPr id="2" name="图片 1" descr="游戏机里面的人物&#10;&#10;低可信度描述已自动生成"/>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9551" y="3438508"/>
            <a:ext cx="1313074" cy="1313074"/>
          </a:xfrm>
          <a:prstGeom prst="rect">
            <a:avLst/>
          </a:prstGeom>
        </p:spPr>
      </p:pic>
      <p:pic>
        <p:nvPicPr>
          <p:cNvPr id="3" name="图片 2" descr="水中的倒影&#10;&#10;描述已自动生成"/>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09551" y="1699268"/>
            <a:ext cx="1335998" cy="1335998"/>
          </a:xfrm>
          <a:prstGeom prst="rect">
            <a:avLst/>
          </a:prstGeom>
        </p:spPr>
      </p:pic>
      <p:pic>
        <p:nvPicPr>
          <p:cNvPr id="7" name="图片 6" descr="水中的灯光&#10;&#10;中度可信度描述已自动生成"/>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09551" y="5136749"/>
            <a:ext cx="1314617" cy="1314617"/>
          </a:xfrm>
          <a:prstGeom prst="rect">
            <a:avLst/>
          </a:prstGeom>
        </p:spPr>
      </p:pic>
      <p:pic>
        <p:nvPicPr>
          <p:cNvPr id="26" name="图片 25" descr="地上有许多星星&#10;&#10;中度可信度描述已自动生成"/>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19666" y="1698922"/>
            <a:ext cx="1335998" cy="1335998"/>
          </a:xfrm>
          <a:prstGeom prst="rect">
            <a:avLst/>
          </a:prstGeom>
        </p:spPr>
      </p:pic>
      <p:pic>
        <p:nvPicPr>
          <p:cNvPr id="27" name="图片 26" descr="水中的灯光&#10;&#10;中度可信度描述已自动生成"/>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4450" y="3438509"/>
            <a:ext cx="1313074" cy="1313074"/>
          </a:xfrm>
          <a:prstGeom prst="rect">
            <a:avLst/>
          </a:prstGeom>
        </p:spPr>
      </p:pic>
      <p:sp>
        <p:nvSpPr>
          <p:cNvPr id="34" name="文本框 33"/>
          <p:cNvSpPr txBox="1"/>
          <p:nvPr/>
        </p:nvSpPr>
        <p:spPr>
          <a:xfrm>
            <a:off x="9314145" y="1414058"/>
            <a:ext cx="7570136" cy="276999"/>
          </a:xfrm>
          <a:prstGeom prst="rect">
            <a:avLst/>
          </a:prstGeom>
          <a:noFill/>
        </p:spPr>
        <p:txBody>
          <a:bodyPr wrap="square">
            <a:spAutoFit/>
          </a:bodyPr>
          <a:lstStyle/>
          <a:p>
            <a:r>
              <a:rPr lang="pt-BR" sz="1200" dirty="0"/>
              <a:t>GradCAM</a:t>
            </a:r>
            <a:endParaRPr lang="en-US" sz="1200" dirty="0"/>
          </a:p>
        </p:txBody>
      </p:sp>
      <p:sp>
        <p:nvSpPr>
          <p:cNvPr id="37" name="文本框 36"/>
          <p:cNvSpPr txBox="1"/>
          <p:nvPr/>
        </p:nvSpPr>
        <p:spPr>
          <a:xfrm>
            <a:off x="11025660" y="1406100"/>
            <a:ext cx="7570136" cy="276999"/>
          </a:xfrm>
          <a:prstGeom prst="rect">
            <a:avLst/>
          </a:prstGeom>
          <a:noFill/>
        </p:spPr>
        <p:txBody>
          <a:bodyPr wrap="square">
            <a:spAutoFit/>
          </a:bodyPr>
          <a:lstStyle/>
          <a:p>
            <a:r>
              <a:rPr lang="pt-BR" sz="1200" dirty="0"/>
              <a:t>LayerCAM</a:t>
            </a:r>
            <a:endParaRPr lang="en-US" sz="1200" dirty="0"/>
          </a:p>
        </p:txBody>
      </p:sp>
      <p:sp>
        <p:nvSpPr>
          <p:cNvPr id="38" name="文本框 37"/>
          <p:cNvSpPr txBox="1"/>
          <p:nvPr/>
        </p:nvSpPr>
        <p:spPr>
          <a:xfrm>
            <a:off x="9349190" y="3092168"/>
            <a:ext cx="7570136" cy="276999"/>
          </a:xfrm>
          <a:prstGeom prst="rect">
            <a:avLst/>
          </a:prstGeom>
          <a:noFill/>
        </p:spPr>
        <p:txBody>
          <a:bodyPr wrap="square">
            <a:spAutoFit/>
          </a:bodyPr>
          <a:lstStyle/>
          <a:p>
            <a:r>
              <a:rPr lang="pt-BR" sz="1200" dirty="0"/>
              <a:t>GradCAM++</a:t>
            </a:r>
            <a:endParaRPr lang="en-US" sz="1200" dirty="0"/>
          </a:p>
        </p:txBody>
      </p:sp>
      <p:sp>
        <p:nvSpPr>
          <p:cNvPr id="39" name="文本框 38"/>
          <p:cNvSpPr txBox="1"/>
          <p:nvPr/>
        </p:nvSpPr>
        <p:spPr>
          <a:xfrm>
            <a:off x="10975094" y="3117795"/>
            <a:ext cx="7570136" cy="276999"/>
          </a:xfrm>
          <a:prstGeom prst="rect">
            <a:avLst/>
          </a:prstGeom>
          <a:noFill/>
        </p:spPr>
        <p:txBody>
          <a:bodyPr wrap="square">
            <a:spAutoFit/>
          </a:bodyPr>
          <a:lstStyle/>
          <a:p>
            <a:r>
              <a:rPr lang="pt-BR" sz="1200" dirty="0"/>
              <a:t>XGradCAM</a:t>
            </a:r>
            <a:endParaRPr lang="en-US" sz="1200" dirty="0"/>
          </a:p>
        </p:txBody>
      </p:sp>
      <p:sp>
        <p:nvSpPr>
          <p:cNvPr id="40" name="文本框 39"/>
          <p:cNvSpPr txBox="1"/>
          <p:nvPr/>
        </p:nvSpPr>
        <p:spPr>
          <a:xfrm>
            <a:off x="9314145" y="4851630"/>
            <a:ext cx="7570136" cy="276999"/>
          </a:xfrm>
          <a:prstGeom prst="rect">
            <a:avLst/>
          </a:prstGeom>
          <a:noFill/>
        </p:spPr>
        <p:txBody>
          <a:bodyPr wrap="square">
            <a:spAutoFit/>
          </a:bodyPr>
          <a:lstStyle/>
          <a:p>
            <a:r>
              <a:rPr lang="pt-BR" sz="1200" dirty="0"/>
              <a:t>HiResCAM</a:t>
            </a:r>
            <a:endParaRPr lang="en-US" sz="1200" dirty="0"/>
          </a:p>
        </p:txBody>
      </p:sp>
      <p:cxnSp>
        <p:nvCxnSpPr>
          <p:cNvPr id="42" name="直接连接符 41"/>
          <p:cNvCxnSpPr/>
          <p:nvPr/>
        </p:nvCxnSpPr>
        <p:spPr>
          <a:xfrm flipV="1">
            <a:off x="8878354" y="1609345"/>
            <a:ext cx="0" cy="484202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841566" y="961116"/>
            <a:ext cx="7029842" cy="369332"/>
          </a:xfrm>
          <a:prstGeom prst="rect">
            <a:avLst/>
          </a:prstGeom>
          <a:noFill/>
        </p:spPr>
        <p:txBody>
          <a:bodyPr wrap="square">
            <a:spAutoFit/>
          </a:bodyPr>
          <a:lstStyle/>
          <a:p>
            <a:r>
              <a:rPr lang="en-US" dirty="0"/>
              <a:t>Adversarial Perturbation</a:t>
            </a:r>
            <a:endParaRPr lang="en-US" dirty="0"/>
          </a:p>
        </p:txBody>
      </p:sp>
      <p:sp>
        <p:nvSpPr>
          <p:cNvPr id="35" name="文本框 34"/>
          <p:cNvSpPr txBox="1"/>
          <p:nvPr/>
        </p:nvSpPr>
        <p:spPr>
          <a:xfrm>
            <a:off x="9874876" y="993375"/>
            <a:ext cx="3777308" cy="369332"/>
          </a:xfrm>
          <a:prstGeom prst="rect">
            <a:avLst/>
          </a:prstGeom>
          <a:noFill/>
        </p:spPr>
        <p:txBody>
          <a:bodyPr wrap="square">
            <a:spAutoFit/>
          </a:bodyPr>
          <a:lstStyle/>
          <a:p>
            <a:r>
              <a:rPr lang="en-US" dirty="0"/>
              <a:t>XAI Methods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0" grpId="0"/>
      <p:bldP spid="21" grpId="0"/>
      <p:bldP spid="22" grpId="0"/>
      <p:bldP spid="23" grpId="0"/>
      <p:bldP spid="24" grpId="0"/>
      <p:bldP spid="25" grpId="0"/>
      <p:bldP spid="29" grpId="0"/>
      <p:bldP spid="30" grpId="0"/>
      <p:bldP spid="31" grpId="0"/>
      <p:bldP spid="32" grpId="0"/>
      <p:bldP spid="33" grpId="0"/>
      <p:bldP spid="34" grpId="0"/>
      <p:bldP spid="37" grpId="0"/>
      <p:bldP spid="38" grpId="0"/>
      <p:bldP spid="39" grpId="0"/>
      <p:bldP spid="40" grpId="0"/>
      <p:bldP spid="28"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buClrTx/>
              <a:buSzTx/>
              <a:buFontTx/>
            </a:pPr>
            <a:r>
              <a:rPr lang="en-US" b="1">
                <a:latin typeface="Times New Roman" panose="02020603050405020304" pitchFamily="18" charset="0"/>
                <a:ea typeface="+mn-ea"/>
                <a:cs typeface="Times New Roman" panose="02020603050405020304" pitchFamily="18" charset="0"/>
              </a:rPr>
              <a:t>Scenario Study Results - Vision Models</a:t>
            </a:r>
            <a:endParaRPr lang="en-US" b="1">
              <a:latin typeface="Times New Roman" panose="02020603050405020304" pitchFamily="18" charset="0"/>
              <a:ea typeface="+mn-ea"/>
              <a:cs typeface="Times New Roman" panose="02020603050405020304" pitchFamily="18" charset="0"/>
            </a:endParaRPr>
          </a:p>
        </p:txBody>
      </p:sp>
      <p:sp>
        <p:nvSpPr>
          <p:cNvPr id="3" name="Content Placeholder 2"/>
          <p:cNvSpPr>
            <a:spLocks noGrp="1"/>
          </p:cNvSpPr>
          <p:nvPr>
            <p:ph idx="1"/>
          </p:nvPr>
        </p:nvSpPr>
        <p:spPr>
          <a:xfrm>
            <a:off x="623570" y="1112520"/>
            <a:ext cx="5941060" cy="4858385"/>
          </a:xfrm>
        </p:spPr>
        <p:txBody>
          <a:bodyPr/>
          <a:p>
            <a:r>
              <a:rPr lang="en-US" sz="2000"/>
              <a:t>Swin Transformer has high explanation deviation and computational cost.</a:t>
            </a:r>
            <a:endParaRPr lang="en-US" sz="2000"/>
          </a:p>
          <a:p>
            <a:r>
              <a:rPr lang="en-US" sz="2000"/>
              <a:t>ViT and Swin are robust against adversarial attacks.</a:t>
            </a:r>
            <a:endParaRPr lang="en-US" sz="2000"/>
          </a:p>
          <a:p>
            <a:r>
              <a:rPr lang="en-US" sz="2000"/>
              <a:t>ConvNeXt needs lower computational cost but less robust.</a:t>
            </a:r>
            <a:endParaRPr lang="en-US" sz="2000"/>
          </a:p>
        </p:txBody>
      </p:sp>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pic>
        <p:nvPicPr>
          <p:cNvPr id="5" name="Picture 4" descr="heatmap (1)"/>
          <p:cNvPicPr>
            <a:picLocks noChangeAspect="1"/>
          </p:cNvPicPr>
          <p:nvPr/>
        </p:nvPicPr>
        <p:blipFill>
          <a:blip r:embed="rId1"/>
          <a:stretch>
            <a:fillRect/>
          </a:stretch>
        </p:blipFill>
        <p:spPr>
          <a:xfrm>
            <a:off x="7044055" y="591185"/>
            <a:ext cx="4389120" cy="5042535"/>
          </a:xfrm>
          <a:prstGeom prst="rect">
            <a:avLst/>
          </a:prstGeom>
          <a:ln>
            <a:solidFill>
              <a:srgbClr val="C00000"/>
            </a:solidFill>
          </a:ln>
        </p:spPr>
      </p:pic>
      <p:pic>
        <p:nvPicPr>
          <p:cNvPr id="7" name="Picture 6" descr="radar (1)"/>
          <p:cNvPicPr>
            <a:picLocks noChangeAspect="1"/>
          </p:cNvPicPr>
          <p:nvPr/>
        </p:nvPicPr>
        <p:blipFill>
          <a:blip r:embed="rId2"/>
          <a:srcRect r="49821"/>
          <a:stretch>
            <a:fillRect/>
          </a:stretch>
        </p:blipFill>
        <p:spPr>
          <a:xfrm>
            <a:off x="1235075" y="2815590"/>
            <a:ext cx="3959860" cy="3597275"/>
          </a:xfrm>
          <a:prstGeom prst="rect">
            <a:avLst/>
          </a:prstGeom>
          <a:ln>
            <a:solidFill>
              <a:srgbClr val="C00000"/>
            </a:solidFill>
          </a:ln>
        </p:spPr>
      </p:pic>
      <p:sp>
        <p:nvSpPr>
          <p:cNvPr id="11" name="Text Box 10"/>
          <p:cNvSpPr txBox="1"/>
          <p:nvPr/>
        </p:nvSpPr>
        <p:spPr>
          <a:xfrm>
            <a:off x="623570" y="6385560"/>
            <a:ext cx="5882005" cy="306705"/>
          </a:xfrm>
          <a:prstGeom prst="rect">
            <a:avLst/>
          </a:prstGeom>
          <a:noFill/>
        </p:spPr>
        <p:txBody>
          <a:bodyPr wrap="square" rtlCol="0">
            <a:spAutoFit/>
          </a:bodyPr>
          <a:p>
            <a:r>
              <a:rPr lang="en-US" sz="1400">
                <a:latin typeface="+mj-ea"/>
                <a:cs typeface="+mj-ea"/>
              </a:rPr>
              <a:t>Figure 7. Multiple Quality Attributes Assessment for the Vision Models.</a:t>
            </a:r>
            <a:endParaRPr lang="en-US" sz="1400">
              <a:latin typeface="+mj-ea"/>
              <a:cs typeface="+mj-ea"/>
            </a:endParaRPr>
          </a:p>
        </p:txBody>
      </p:sp>
      <p:sp>
        <p:nvSpPr>
          <p:cNvPr id="8" name="Rectangles 7"/>
          <p:cNvSpPr/>
          <p:nvPr/>
        </p:nvSpPr>
        <p:spPr>
          <a:xfrm>
            <a:off x="4435475" y="5153660"/>
            <a:ext cx="759460" cy="8642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9" name="Text Box 8"/>
          <p:cNvSpPr txBox="1"/>
          <p:nvPr/>
        </p:nvSpPr>
        <p:spPr>
          <a:xfrm>
            <a:off x="6663055" y="5708650"/>
            <a:ext cx="5479415" cy="737235"/>
          </a:xfrm>
          <a:prstGeom prst="rect">
            <a:avLst/>
          </a:prstGeom>
          <a:noFill/>
        </p:spPr>
        <p:txBody>
          <a:bodyPr wrap="square" rtlCol="0">
            <a:spAutoFit/>
          </a:bodyPr>
          <a:p>
            <a:r>
              <a:rPr lang="en-US" sz="1400">
                <a:latin typeface="+mj-ea"/>
                <a:cs typeface="+mj-ea"/>
              </a:rPr>
              <a:t>Figure 8. Heatmaps Illustrating Median Prediction Change Percentage for Original and Adversarial Perturbed Images. </a:t>
            </a:r>
            <a:endParaRPr lang="en-US" sz="1400">
              <a:latin typeface="+mj-ea"/>
              <a:cs typeface="+mj-ea"/>
            </a:endParaRPr>
          </a:p>
          <a:p>
            <a:r>
              <a:rPr lang="en-US" sz="1400">
                <a:solidFill>
                  <a:srgbClr val="FF0000"/>
                </a:solidFill>
                <a:latin typeface="+mj-ea"/>
                <a:cs typeface="+mj-ea"/>
              </a:rPr>
              <a:t>(Lower Values Indicate Better Explanation Deviation.)</a:t>
            </a:r>
            <a:endParaRPr lang="en-US" sz="1400">
              <a:solidFill>
                <a:srgbClr val="FF0000"/>
              </a:solidFill>
              <a:latin typeface="+mj-ea"/>
              <a:cs typeface="+mj-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atin typeface="Times New Roman" panose="02020603050405020304" pitchFamily="18" charset="0"/>
                <a:ea typeface="+mn-ea"/>
                <a:cs typeface="Times New Roman" panose="02020603050405020304" pitchFamily="18" charset="0"/>
                <a:sym typeface="+mn-ea"/>
              </a:rPr>
              <a:t>Scenario Study Results - Tabular Models</a:t>
            </a:r>
            <a:endParaRPr lang="en-US"/>
          </a:p>
        </p:txBody>
      </p:sp>
      <p:sp>
        <p:nvSpPr>
          <p:cNvPr id="3" name="Content Placeholder 2"/>
          <p:cNvSpPr>
            <a:spLocks noGrp="1"/>
          </p:cNvSpPr>
          <p:nvPr>
            <p:ph idx="1"/>
          </p:nvPr>
        </p:nvSpPr>
        <p:spPr>
          <a:xfrm>
            <a:off x="838200" y="1063625"/>
            <a:ext cx="4285615" cy="5105400"/>
          </a:xfrm>
        </p:spPr>
        <p:txBody>
          <a:bodyPr>
            <a:normAutofit fontScale="70000"/>
          </a:bodyPr>
          <a:p>
            <a:pPr marL="0" indent="0">
              <a:buNone/>
            </a:pPr>
            <a:r>
              <a:rPr lang="en-US" b="1"/>
              <a:t>Datasets</a:t>
            </a:r>
            <a:r>
              <a:rPr lang="zh-CN" altLang="en-US" b="1">
                <a:ea typeface="SimSun" charset="0"/>
              </a:rPr>
              <a:t>：</a:t>
            </a:r>
            <a:endParaRPr lang="en-US" b="1"/>
          </a:p>
          <a:p>
            <a:r>
              <a:rPr lang="en-US"/>
              <a:t>COMPAS: Recidivism Risk Score Data</a:t>
            </a:r>
            <a:endParaRPr lang="en-US"/>
          </a:p>
          <a:p>
            <a:r>
              <a:rPr lang="en-US"/>
              <a:t>RT-IoT2022: Cybersecurity Threats Dataset</a:t>
            </a:r>
            <a:endParaRPr lang="en-US"/>
          </a:p>
          <a:p>
            <a:r>
              <a:rPr lang="en-US"/>
              <a:t>PriceRunner: Product Classification and Clustering</a:t>
            </a:r>
            <a:endParaRPr lang="en-US"/>
          </a:p>
          <a:p>
            <a:pPr marL="0" indent="0">
              <a:buNone/>
            </a:pPr>
            <a:r>
              <a:rPr lang="en-US" b="1"/>
              <a:t>Models</a:t>
            </a:r>
            <a:r>
              <a:rPr lang="zh-CN" altLang="en-US" b="1">
                <a:ea typeface="SimSun" charset="0"/>
              </a:rPr>
              <a:t>：</a:t>
            </a:r>
            <a:endParaRPr lang="en-US" b="1"/>
          </a:p>
          <a:p>
            <a:r>
              <a:rPr lang="en-US"/>
              <a:t>TabTransformer: Adapts Transformer architecture for tabular data</a:t>
            </a:r>
            <a:endParaRPr lang="en-US"/>
          </a:p>
          <a:p>
            <a:r>
              <a:rPr lang="en-US"/>
              <a:t>TabNet: Utilizes sequential attention for feature selection</a:t>
            </a:r>
            <a:endParaRPr lang="en-US"/>
          </a:p>
          <a:p>
            <a:r>
              <a:rPr lang="en-US"/>
              <a:t>FT Transformers: Optimizes Transformer model for numerical features</a:t>
            </a:r>
            <a:endParaRPr lang="en-US"/>
          </a:p>
          <a:p>
            <a:pPr marL="0" indent="0">
              <a:buNone/>
            </a:pPr>
            <a:r>
              <a:rPr lang="en-US" b="1"/>
              <a:t>XAI Methods</a:t>
            </a:r>
            <a:r>
              <a:rPr lang="zh-CN" altLang="en-US" b="1">
                <a:ea typeface="SimSun" charset="0"/>
              </a:rPr>
              <a:t>：</a:t>
            </a:r>
            <a:endParaRPr lang="en-US" b="1"/>
          </a:p>
          <a:p>
            <a:r>
              <a:rPr lang="en-US"/>
              <a:t>Mean Centroid Prediff</a:t>
            </a:r>
            <a:endParaRPr lang="en-US"/>
          </a:p>
          <a:p>
            <a:r>
              <a:rPr lang="en-US"/>
              <a:t>SHAP</a:t>
            </a:r>
            <a:endParaRPr lang="en-US"/>
          </a:p>
        </p:txBody>
      </p:sp>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pic>
        <p:nvPicPr>
          <p:cNvPr id="5" name="Picture 4"/>
          <p:cNvPicPr>
            <a:picLocks noChangeAspect="1"/>
          </p:cNvPicPr>
          <p:nvPr/>
        </p:nvPicPr>
        <p:blipFill>
          <a:blip r:embed="rId1"/>
          <a:stretch>
            <a:fillRect/>
          </a:stretch>
        </p:blipFill>
        <p:spPr>
          <a:xfrm>
            <a:off x="5421630" y="1035685"/>
            <a:ext cx="6255385" cy="2606675"/>
          </a:xfrm>
          <a:prstGeom prst="rect">
            <a:avLst/>
          </a:prstGeom>
        </p:spPr>
      </p:pic>
      <p:pic>
        <p:nvPicPr>
          <p:cNvPr id="6" name="Picture 5"/>
          <p:cNvPicPr>
            <a:picLocks noChangeAspect="1"/>
          </p:cNvPicPr>
          <p:nvPr/>
        </p:nvPicPr>
        <p:blipFill>
          <a:blip r:embed="rId2"/>
          <a:srcRect l="47469" b="8908"/>
          <a:stretch>
            <a:fillRect/>
          </a:stretch>
        </p:blipFill>
        <p:spPr>
          <a:xfrm>
            <a:off x="6965315" y="3642360"/>
            <a:ext cx="3277870" cy="2590800"/>
          </a:xfrm>
          <a:prstGeom prst="rect">
            <a:avLst/>
          </a:prstGeom>
          <a:ln>
            <a:solidFill>
              <a:srgbClr val="C00000"/>
            </a:solidFill>
          </a:ln>
        </p:spPr>
      </p:pic>
      <p:sp>
        <p:nvSpPr>
          <p:cNvPr id="7" name="Rectangles 6"/>
          <p:cNvSpPr/>
          <p:nvPr/>
        </p:nvSpPr>
        <p:spPr>
          <a:xfrm>
            <a:off x="6965315" y="4615180"/>
            <a:ext cx="451485" cy="4457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1" name="Text Box 10"/>
          <p:cNvSpPr txBox="1"/>
          <p:nvPr/>
        </p:nvSpPr>
        <p:spPr>
          <a:xfrm>
            <a:off x="5852160" y="6223635"/>
            <a:ext cx="5882005" cy="306705"/>
          </a:xfrm>
          <a:prstGeom prst="rect">
            <a:avLst/>
          </a:prstGeom>
          <a:noFill/>
        </p:spPr>
        <p:txBody>
          <a:bodyPr wrap="square" rtlCol="0">
            <a:spAutoFit/>
          </a:bodyPr>
          <a:p>
            <a:r>
              <a:rPr lang="en-US" sz="1400">
                <a:latin typeface="+mj-ea"/>
                <a:cs typeface="+mj-ea"/>
              </a:rPr>
              <a:t>Figure 10. Multiple Quality Attributes Assessment for the Tabular Models.</a:t>
            </a:r>
            <a:endParaRPr lang="en-US" sz="1400">
              <a:latin typeface="+mj-ea"/>
              <a:cs typeface="+mj-ea"/>
            </a:endParaRPr>
          </a:p>
        </p:txBody>
      </p:sp>
      <p:sp>
        <p:nvSpPr>
          <p:cNvPr id="8" name="Text Box 7"/>
          <p:cNvSpPr txBox="1"/>
          <p:nvPr/>
        </p:nvSpPr>
        <p:spPr>
          <a:xfrm>
            <a:off x="6546215" y="840740"/>
            <a:ext cx="5495925" cy="306705"/>
          </a:xfrm>
          <a:prstGeom prst="rect">
            <a:avLst/>
          </a:prstGeom>
          <a:noFill/>
        </p:spPr>
        <p:txBody>
          <a:bodyPr wrap="square" rtlCol="0">
            <a:spAutoFit/>
          </a:bodyPr>
          <a:p>
            <a:r>
              <a:rPr lang="en-US" sz="1400">
                <a:latin typeface="+mj-ea"/>
                <a:cs typeface="+mj-ea"/>
              </a:rPr>
              <a:t>Table 2. Tabular Model and XAI Assessment Results</a:t>
            </a:r>
            <a:endParaRPr lang="en-US" sz="1400">
              <a:latin typeface="+mj-ea"/>
              <a:cs typeface="+mj-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atin typeface="Times New Roman" panose="02020603050405020304" pitchFamily="18" charset="0"/>
                <a:ea typeface="+mn-ea"/>
                <a:cs typeface="Times New Roman" panose="02020603050405020304" pitchFamily="18" charset="0"/>
              </a:rPr>
              <a:t>Conclusion</a:t>
            </a:r>
            <a:endParaRPr lang="en-US" b="1">
              <a:latin typeface="Times New Roman" panose="02020603050405020304" pitchFamily="18" charset="0"/>
              <a:ea typeface="+mn-ea"/>
              <a:cs typeface="Times New Roman" panose="02020603050405020304" pitchFamily="18" charset="0"/>
            </a:endParaRPr>
          </a:p>
        </p:txBody>
      </p:sp>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pic>
        <p:nvPicPr>
          <p:cNvPr id="5" name="Picture 4" descr="radar (1)"/>
          <p:cNvPicPr>
            <a:picLocks noChangeAspect="1"/>
          </p:cNvPicPr>
          <p:nvPr/>
        </p:nvPicPr>
        <p:blipFill>
          <a:blip r:embed="rId1"/>
          <a:stretch>
            <a:fillRect/>
          </a:stretch>
        </p:blipFill>
        <p:spPr>
          <a:xfrm>
            <a:off x="6260465" y="426720"/>
            <a:ext cx="4879975" cy="2224405"/>
          </a:xfrm>
          <a:prstGeom prst="rect">
            <a:avLst/>
          </a:prstGeom>
          <a:ln>
            <a:solidFill>
              <a:srgbClr val="C00000"/>
            </a:solidFill>
          </a:ln>
        </p:spPr>
      </p:pic>
      <p:pic>
        <p:nvPicPr>
          <p:cNvPr id="7" name="Content Placeholder 6"/>
          <p:cNvPicPr>
            <a:picLocks noChangeAspect="1"/>
          </p:cNvPicPr>
          <p:nvPr>
            <p:ph idx="1"/>
          </p:nvPr>
        </p:nvPicPr>
        <p:blipFill>
          <a:blip r:embed="rId2"/>
          <a:stretch>
            <a:fillRect/>
          </a:stretch>
        </p:blipFill>
        <p:spPr>
          <a:xfrm>
            <a:off x="4972685" y="3116580"/>
            <a:ext cx="6905625" cy="3239770"/>
          </a:xfrm>
          <a:prstGeom prst="rect">
            <a:avLst/>
          </a:prstGeom>
        </p:spPr>
      </p:pic>
      <p:sp>
        <p:nvSpPr>
          <p:cNvPr id="8" name="Text Box 7"/>
          <p:cNvSpPr txBox="1"/>
          <p:nvPr/>
        </p:nvSpPr>
        <p:spPr>
          <a:xfrm>
            <a:off x="5429885" y="3003550"/>
            <a:ext cx="6145530" cy="306705"/>
          </a:xfrm>
          <a:prstGeom prst="rect">
            <a:avLst/>
          </a:prstGeom>
          <a:noFill/>
        </p:spPr>
        <p:txBody>
          <a:bodyPr wrap="square" rtlCol="0">
            <a:spAutoFit/>
          </a:bodyPr>
          <a:p>
            <a:r>
              <a:rPr lang="en-US" sz="1400">
                <a:latin typeface="+mj-ea"/>
                <a:cs typeface="+mj-ea"/>
              </a:rPr>
              <a:t>Table 3. Explanation Deviation and Energy Consumption of the Selected Models</a:t>
            </a:r>
            <a:endParaRPr lang="en-US" sz="1400">
              <a:latin typeface="+mj-ea"/>
              <a:cs typeface="+mj-ea"/>
            </a:endParaRPr>
          </a:p>
        </p:txBody>
      </p:sp>
      <p:sp>
        <p:nvSpPr>
          <p:cNvPr id="10" name="Content Placeholder 2"/>
          <p:cNvSpPr>
            <a:spLocks noGrp="1"/>
          </p:cNvSpPr>
          <p:nvPr/>
        </p:nvSpPr>
        <p:spPr>
          <a:xfrm>
            <a:off x="838200" y="1063625"/>
            <a:ext cx="4363085" cy="51054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sz="2000" b="1"/>
              <a:t>1. Explanation Deviation (RQ1)</a:t>
            </a:r>
            <a:endParaRPr sz="2000" b="1"/>
          </a:p>
          <a:p>
            <a:r>
              <a:rPr sz="2000"/>
              <a:t>Varies across models.</a:t>
            </a:r>
            <a:endParaRPr sz="2000"/>
          </a:p>
          <a:p>
            <a:r>
              <a:rPr sz="2000"/>
              <a:t>Cloud-based XAI service simplifies assessment.</a:t>
            </a:r>
            <a:endParaRPr sz="2000"/>
          </a:p>
          <a:p>
            <a:pPr>
              <a:buNone/>
            </a:pPr>
            <a:r>
              <a:rPr sz="2000" b="1"/>
              <a:t>2. Computational Cost (RQ2)</a:t>
            </a:r>
            <a:endParaRPr sz="2000"/>
          </a:p>
          <a:p>
            <a:r>
              <a:rPr sz="2000"/>
              <a:t>XAI methods are expensive.</a:t>
            </a:r>
            <a:endParaRPr sz="2000"/>
          </a:p>
          <a:p>
            <a:r>
              <a:rPr sz="2000"/>
              <a:t>Balance explanation quality with efficiency.</a:t>
            </a:r>
            <a:endParaRPr sz="2000"/>
          </a:p>
          <a:p>
            <a:pPr>
              <a:buNone/>
            </a:pPr>
            <a:r>
              <a:rPr sz="2000" b="1"/>
              <a:t>3. Adversarial Impact (RQ3)</a:t>
            </a:r>
            <a:endParaRPr sz="2000" b="1"/>
          </a:p>
          <a:p>
            <a:r>
              <a:rPr sz="2000"/>
              <a:t>Adversarial attacks degrade performance and explanations.</a:t>
            </a:r>
            <a:endParaRPr sz="2000"/>
          </a:p>
          <a:p>
            <a:r>
              <a:rPr sz="2000"/>
              <a:t>Automated framework enhances robustness.</a:t>
            </a:r>
            <a:endParaRPr sz="2000"/>
          </a:p>
        </p:txBody>
      </p:sp>
      <p:sp>
        <p:nvSpPr>
          <p:cNvPr id="11" name="Text Box 10"/>
          <p:cNvSpPr txBox="1"/>
          <p:nvPr/>
        </p:nvSpPr>
        <p:spPr>
          <a:xfrm>
            <a:off x="5759450" y="2651125"/>
            <a:ext cx="5882005" cy="306705"/>
          </a:xfrm>
          <a:prstGeom prst="rect">
            <a:avLst/>
          </a:prstGeom>
          <a:noFill/>
        </p:spPr>
        <p:txBody>
          <a:bodyPr wrap="square" rtlCol="0">
            <a:spAutoFit/>
          </a:bodyPr>
          <a:p>
            <a:r>
              <a:rPr lang="en-US" sz="1400">
                <a:latin typeface="+mj-ea"/>
                <a:cs typeface="+mj-ea"/>
              </a:rPr>
              <a:t>Figure 11. Multiple Quality Attributes Assessment for the Selected Models.</a:t>
            </a:r>
            <a:endParaRPr lang="en-US" sz="1400">
              <a:latin typeface="+mj-ea"/>
              <a:cs typeface="+mj-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Conclusion</a:t>
            </a:r>
            <a:endParaRPr lang="en-US" dirty="0"/>
          </a:p>
        </p:txBody>
      </p:sp>
      <p:sp>
        <p:nvSpPr>
          <p:cNvPr id="3" name="内容占位符 2"/>
          <p:cNvSpPr>
            <a:spLocks noGrp="1"/>
          </p:cNvSpPr>
          <p:nvPr>
            <p:ph idx="1"/>
          </p:nvPr>
        </p:nvSpPr>
        <p:spPr/>
        <p:txBody>
          <a:bodyPr>
            <a:normAutofit/>
          </a:bodyPr>
          <a:lstStyle/>
          <a:p>
            <a:pPr marL="0" indent="0">
              <a:buNone/>
            </a:pPr>
            <a:r>
              <a:rPr lang="en-US" sz="2000" b="1" dirty="0"/>
              <a:t>Contributions from XAI Service Research</a:t>
            </a:r>
            <a:endParaRPr lang="en-US" sz="1800" dirty="0"/>
          </a:p>
          <a:p>
            <a:pPr>
              <a:lnSpc>
                <a:spcPct val="100000"/>
              </a:lnSpc>
            </a:pPr>
            <a:r>
              <a:rPr lang="en-US" sz="1800" b="1" dirty="0"/>
              <a:t>Core Components of XAI: </a:t>
            </a:r>
            <a:r>
              <a:rPr lang="en-US" sz="1800" dirty="0"/>
              <a:t>Designed and developed the essential components critical for XAI architecture.</a:t>
            </a:r>
            <a:endParaRPr lang="en-US" sz="1800" dirty="0"/>
          </a:p>
          <a:p>
            <a:pPr>
              <a:lnSpc>
                <a:spcPct val="100000"/>
              </a:lnSpc>
            </a:pPr>
            <a:r>
              <a:rPr lang="en-US" sz="1800" b="1" dirty="0"/>
              <a:t>Explain Black-box Cloud Models: </a:t>
            </a:r>
            <a:r>
              <a:rPr lang="en-US" sz="1800" dirty="0"/>
              <a:t>Introduced an innovative method allowing XAI result extraction without requiring the internal parameter of AI models.</a:t>
            </a:r>
            <a:endParaRPr lang="en-US" sz="1800" dirty="0"/>
          </a:p>
          <a:p>
            <a:pPr>
              <a:lnSpc>
                <a:spcPct val="100000"/>
              </a:lnSpc>
            </a:pPr>
            <a:r>
              <a:rPr lang="en-US" sz="1800" b="1" dirty="0"/>
              <a:t>Provenance &amp; Traceability in XAI Operations: </a:t>
            </a:r>
            <a:r>
              <a:rPr lang="en-US" sz="1800" dirty="0"/>
              <a:t>Pioneered a methodology ensuring effective and traceable XAI data collection, enhancing the reproducible of XAI operations.</a:t>
            </a:r>
            <a:endParaRPr lang="en-US" sz="1800" dirty="0"/>
          </a:p>
          <a:p>
            <a:pPr>
              <a:lnSpc>
                <a:spcPct val="100000"/>
              </a:lnSpc>
            </a:pPr>
            <a:r>
              <a:rPr lang="en-US" sz="1800" b="1" dirty="0"/>
              <a:t>Early XAI Adoption in ML Workflow: </a:t>
            </a:r>
            <a:r>
              <a:rPr lang="en-US" sz="1800" dirty="0"/>
              <a:t>Emphasized and showcased the benefits of early adopting XAI in the ML development process for the model’s explanation quality assurance.</a:t>
            </a:r>
            <a:endParaRPr lang="en-US" sz="1800" dirty="0"/>
          </a:p>
          <a:p>
            <a:pPr>
              <a:lnSpc>
                <a:spcPct val="100000"/>
              </a:lnSpc>
            </a:pPr>
            <a:r>
              <a:rPr lang="en-US" sz="1800" b="1" dirty="0"/>
              <a:t>Measure XAI Overheads: </a:t>
            </a:r>
            <a:r>
              <a:rPr lang="en-US" sz="1800" dirty="0"/>
              <a:t>Provided operational and computational costs added by XAI, show the work for future optimizations.</a:t>
            </a:r>
            <a:endParaRPr lang="en-US" sz="1800" dirty="0"/>
          </a:p>
          <a:p>
            <a:pPr>
              <a:lnSpc>
                <a:spcPct val="100000"/>
              </a:lnSpc>
            </a:pPr>
            <a:r>
              <a:rPr lang="en-US" sz="1800" b="1" dirty="0"/>
              <a:t>New Cloud AI, Open-source Model, and XAI Integration: </a:t>
            </a:r>
            <a:r>
              <a:rPr lang="en-US" sz="1800" dirty="0"/>
              <a:t>Provide an actionable framework for the integration of emerging AI models and XAI methods.</a:t>
            </a:r>
            <a:endParaRPr lang="en-US" sz="1800"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Scholarly Contributions</a:t>
            </a:r>
            <a:endParaRPr lang="en-US" sz="3200" dirty="0"/>
          </a:p>
        </p:txBody>
      </p:sp>
      <p:sp>
        <p:nvSpPr>
          <p:cNvPr id="3" name="内容占位符 2"/>
          <p:cNvSpPr>
            <a:spLocks noGrp="1"/>
          </p:cNvSpPr>
          <p:nvPr>
            <p:ph idx="1"/>
          </p:nvPr>
        </p:nvSpPr>
        <p:spPr/>
        <p:txBody>
          <a:bodyPr>
            <a:normAutofit/>
          </a:bodyPr>
          <a:lstStyle/>
          <a:p>
            <a:pPr marL="0" indent="0">
              <a:buNone/>
            </a:pPr>
            <a:r>
              <a:rPr lang="en-US" sz="2000" b="1" dirty="0"/>
              <a:t>Publication:</a:t>
            </a:r>
            <a:endParaRPr lang="en-US" sz="2000" b="1" dirty="0"/>
          </a:p>
          <a:p>
            <a:r>
              <a:rPr lang="en-US" sz="2000" dirty="0"/>
              <a:t>J. Huang*, Z. Wang*, D. Li and Y. Liu, "The Analysis and Development of an XAI Process on Feature Contribution Explanation," 2022 IEEE International Conference on Big Data (Big Data), Osaka, Japan, 2022, pp. 5039-5048, </a:t>
            </a:r>
            <a:r>
              <a:rPr lang="en-US" sz="2000" dirty="0" err="1"/>
              <a:t>doi</a:t>
            </a:r>
            <a:r>
              <a:rPr lang="en-US" sz="2000" dirty="0"/>
              <a:t>: 10.1109/BigData55660.2022.10020313.</a:t>
            </a:r>
            <a:endParaRPr lang="en-US" sz="2000" dirty="0"/>
          </a:p>
          <a:p>
            <a:r>
              <a:rPr lang="en-US" sz="2000" dirty="0"/>
              <a:t>Z. Wang, Y. Liu, and J. Huang, "An Open API Architecture to Discover the Trustworthy Explanation of Cloud AI Services," submit to IEEE Transactions on Service Computing, 2023.</a:t>
            </a:r>
            <a:endParaRPr lang="en-US" sz="2000" dirty="0"/>
          </a:p>
          <a:p>
            <a:r>
              <a:rPr lang="en-US" sz="2000" dirty="0"/>
              <a:t>Z. Wang, Y. Liu, and A. </a:t>
            </a:r>
            <a:r>
              <a:rPr lang="en-US" sz="2000" dirty="0" err="1"/>
              <a:t>Hamou-Lhadj</a:t>
            </a:r>
            <a:r>
              <a:rPr lang="en-US" sz="2000" dirty="0"/>
              <a:t>, "</a:t>
            </a:r>
            <a:r>
              <a:rPr lang="en-US" sz="2000" dirty="0" err="1"/>
              <a:t>XAIPort</a:t>
            </a:r>
            <a:r>
              <a:rPr lang="en-US" sz="2000" dirty="0"/>
              <a:t>: A Framework for the Early Adoption of XAI in Machine Learning Operations, " submit to the International Conference on Software Engineering (ICSE) 2024.</a:t>
            </a:r>
            <a:endParaRPr lang="en-US" sz="2000" dirty="0"/>
          </a:p>
          <a:p>
            <a:r>
              <a:rPr lang="en-US" sz="2000"/>
              <a:t>Z. Wang and Y. Liu, "Cloud-Based XAI Services for Assessing Open Repository Models Under Adversarial Attacks," in 2024 IEEE International Conference on Software Services Engineering (SSE), Shenzhen, China, 2024 pp. 141-152. doi: 10.1109/SSE62657.2024.00031</a:t>
            </a:r>
            <a:endParaRPr lang="en-US" sz="2000"/>
          </a:p>
          <a:p>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Future Work</a:t>
            </a:r>
            <a:endParaRPr lang="en-US" dirty="0"/>
          </a:p>
        </p:txBody>
      </p:sp>
      <p:sp>
        <p:nvSpPr>
          <p:cNvPr id="3" name="内容占位符 2"/>
          <p:cNvSpPr>
            <a:spLocks noGrp="1"/>
          </p:cNvSpPr>
          <p:nvPr>
            <p:ph idx="1"/>
          </p:nvPr>
        </p:nvSpPr>
        <p:spPr/>
        <p:txBody>
          <a:bodyPr/>
          <a:lstStyle/>
          <a:p>
            <a:pPr>
              <a:lnSpc>
                <a:spcPct val="150000"/>
              </a:lnSpc>
            </a:pPr>
            <a:r>
              <a:rPr lang="en-US" sz="2000" dirty="0"/>
              <a:t>Investigate</a:t>
            </a:r>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
        <p:nvSpPr>
          <p:cNvPr id="5" name="矩形 4"/>
          <p:cNvSpPr/>
          <p:nvPr/>
        </p:nvSpPr>
        <p:spPr>
          <a:xfrm>
            <a:off x="4902405" y="2738735"/>
            <a:ext cx="2387192"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Thanks!</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9958" y="2528459"/>
            <a:ext cx="10515600" cy="1325563"/>
          </a:xfrm>
        </p:spPr>
        <p:txBody>
          <a:bodyPr/>
          <a:lstStyle/>
          <a:p>
            <a:r>
              <a:rPr lang="en-US" dirty="0"/>
              <a:t>Appendix</a:t>
            </a:r>
            <a:endParaRPr lang="en-US" dirty="0"/>
          </a:p>
        </p:txBody>
      </p:sp>
      <p:sp>
        <p:nvSpPr>
          <p:cNvPr id="3" name="内容占位符 2"/>
          <p:cNvSpPr>
            <a:spLocks noGrp="1"/>
          </p:cNvSpPr>
          <p:nvPr>
            <p:ph idx="1"/>
          </p:nvPr>
        </p:nvSpPr>
        <p:spPr/>
        <p:txBody>
          <a:bodyPr/>
          <a:lstStyle/>
          <a:p>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dirty="0"/>
            </a:br>
            <a:r>
              <a:rPr lang="en-US" dirty="0"/>
              <a:t>Grad-CAM (Gradient-weighted Class Activation Mapping)</a:t>
            </a:r>
            <a:endParaRPr lang="en-US" dirty="0"/>
          </a:p>
        </p:txBody>
      </p:sp>
      <p:sp>
        <p:nvSpPr>
          <p:cNvPr id="3" name="内容占位符 2"/>
          <p:cNvSpPr>
            <a:spLocks noGrp="1"/>
          </p:cNvSpPr>
          <p:nvPr>
            <p:ph idx="1"/>
          </p:nvPr>
        </p:nvSpPr>
        <p:spPr/>
        <p:txBody>
          <a:bodyPr/>
          <a:lstStyle/>
          <a:p>
            <a:r>
              <a:rPr lang="en-US" dirty="0"/>
              <a:t>Grad-CAM utilizes </a:t>
            </a:r>
            <a:r>
              <a:rPr lang="en-US" dirty="0">
                <a:solidFill>
                  <a:srgbClr val="FF0000"/>
                </a:solidFill>
              </a:rPr>
              <a:t>gradient information flowing into the last convolutional layer </a:t>
            </a:r>
            <a:r>
              <a:rPr lang="en-US" dirty="0"/>
              <a:t>of the CNN to understand which regions of the image are important for making a decision.</a:t>
            </a:r>
            <a:endParaRPr lang="en-US" dirty="0"/>
          </a:p>
          <a:p>
            <a:r>
              <a:rPr lang="en-US" dirty="0"/>
              <a:t>It computes the gradients of the target class score with respect to the feature maps of a convolutional layer.</a:t>
            </a:r>
            <a:endParaRPr lang="en-US" dirty="0"/>
          </a:p>
          <a:p>
            <a:r>
              <a:rPr lang="en-US" dirty="0">
                <a:solidFill>
                  <a:srgbClr val="FF0000"/>
                </a:solidFill>
              </a:rPr>
              <a:t>These gradients are globally averaged to obtain the importance weights for each feature map.</a:t>
            </a:r>
            <a:endParaRPr lang="en-US" dirty="0">
              <a:solidFill>
                <a:srgbClr val="FF0000"/>
              </a:solidFill>
            </a:endParaRPr>
          </a:p>
          <a:p>
            <a:r>
              <a:rPr lang="en-US" dirty="0"/>
              <a:t>The feature maps are then multiplied by these weights and summed to create the final heatmap.</a:t>
            </a:r>
            <a:endParaRPr lang="en-US" dirty="0"/>
          </a:p>
          <a:p>
            <a:r>
              <a:rPr lang="en-US" dirty="0"/>
              <a:t>Grad-CAM is the </a:t>
            </a:r>
            <a:r>
              <a:rPr lang="en-US" dirty="0">
                <a:solidFill>
                  <a:srgbClr val="FF0000"/>
                </a:solidFill>
              </a:rPr>
              <a:t>original method </a:t>
            </a:r>
            <a:r>
              <a:rPr lang="en-US" dirty="0"/>
              <a:t>among these and provides a relatively straightforward way to highlight important image regions but may not produce the most precise heatmaps.</a:t>
            </a:r>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descr="图形用户界面, 图示&#10;&#10;描述已自动生成"/>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690558" y="1449064"/>
            <a:ext cx="3276726" cy="3276726"/>
          </a:xfrm>
        </p:spPr>
      </p:pic>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
        <p:nvSpPr>
          <p:cNvPr id="9" name="文本框 8"/>
          <p:cNvSpPr txBox="1"/>
          <p:nvPr/>
        </p:nvSpPr>
        <p:spPr>
          <a:xfrm>
            <a:off x="790211" y="733266"/>
            <a:ext cx="7900308" cy="4707890"/>
          </a:xfrm>
          <a:prstGeom prst="rect">
            <a:avLst/>
          </a:prstGeom>
          <a:noFill/>
        </p:spPr>
        <p:txBody>
          <a:bodyPr wrap="square" rtlCol="0">
            <a:spAutoFit/>
          </a:bodyPr>
          <a:lstStyle/>
          <a:p>
            <a:pPr indent="0" algn="l">
              <a:buFont typeface="+mj-lt"/>
              <a:buNone/>
            </a:pPr>
            <a:r>
              <a:rPr lang="en-US" sz="2000" b="1" i="0" dirty="0">
                <a:effectLst/>
                <a:latin typeface="Times New Roman" panose="02020603050405020304" pitchFamily="18" charset="0"/>
                <a:cs typeface="Times New Roman" panose="02020603050405020304" pitchFamily="18" charset="0"/>
              </a:rPr>
              <a:t>AI Industry Growth Rate</a:t>
            </a:r>
            <a:endParaRPr lang="en-US" sz="2000" b="1" i="0" dirty="0">
              <a:effectLst/>
              <a:latin typeface="Times New Roman" panose="02020603050405020304" pitchFamily="18" charset="0"/>
              <a:cs typeface="Times New Roman" panose="02020603050405020304" pitchFamily="18" charset="0"/>
            </a:endParaRPr>
          </a:p>
          <a:p>
            <a:pPr marL="0" lvl="1"/>
            <a:r>
              <a:rPr lang="en-US" sz="2000" dirty="0">
                <a:latin typeface="Times New Roman" panose="02020603050405020304" pitchFamily="18" charset="0"/>
                <a:cs typeface="Times New Roman" panose="02020603050405020304" pitchFamily="18" charset="0"/>
              </a:rPr>
              <a:t>The global artificial intelligence market size was valued at </a:t>
            </a:r>
            <a:r>
              <a:rPr lang="en-US" sz="2000" dirty="0">
                <a:solidFill>
                  <a:srgbClr val="C00000"/>
                </a:solidFill>
                <a:latin typeface="Times New Roman" panose="02020603050405020304" pitchFamily="18" charset="0"/>
                <a:cs typeface="Times New Roman" panose="02020603050405020304" pitchFamily="18" charset="0"/>
              </a:rPr>
              <a:t>USD 136.55 billion in 2022</a:t>
            </a:r>
            <a:r>
              <a:rPr lang="en-US" sz="2000" dirty="0">
                <a:latin typeface="Times New Roman" panose="02020603050405020304" pitchFamily="18" charset="0"/>
                <a:cs typeface="Times New Roman" panose="02020603050405020304" pitchFamily="18" charset="0"/>
              </a:rPr>
              <a:t> and is projected to expand at a CAGR of</a:t>
            </a:r>
            <a:r>
              <a:rPr lang="en-US" sz="2000" dirty="0">
                <a:solidFill>
                  <a:srgbClr val="C00000"/>
                </a:solidFill>
                <a:latin typeface="Times New Roman" panose="02020603050405020304" pitchFamily="18" charset="0"/>
                <a:cs typeface="Times New Roman" panose="02020603050405020304" pitchFamily="18" charset="0"/>
              </a:rPr>
              <a:t> 37.3% </a:t>
            </a:r>
            <a:r>
              <a:rPr lang="en-US" sz="2000" dirty="0">
                <a:latin typeface="Times New Roman" panose="02020603050405020304" pitchFamily="18" charset="0"/>
                <a:cs typeface="Times New Roman" panose="02020603050405020304" pitchFamily="18" charset="0"/>
              </a:rPr>
              <a:t>from 2023 to 2030. Generative AI Could Raise </a:t>
            </a:r>
            <a:r>
              <a:rPr lang="en-US" sz="2000" dirty="0">
                <a:solidFill>
                  <a:srgbClr val="C00000"/>
                </a:solidFill>
                <a:latin typeface="Times New Roman" panose="02020603050405020304" pitchFamily="18" charset="0"/>
                <a:cs typeface="Times New Roman" panose="02020603050405020304" pitchFamily="18" charset="0"/>
              </a:rPr>
              <a:t>Global GDP by 7%.</a:t>
            </a:r>
            <a:endParaRPr lang="en-US" sz="2000" dirty="0">
              <a:solidFill>
                <a:srgbClr val="C00000"/>
              </a:solidFill>
              <a:latin typeface="Times New Roman" panose="02020603050405020304" pitchFamily="18" charset="0"/>
              <a:cs typeface="Times New Roman" panose="02020603050405020304" pitchFamily="18" charset="0"/>
            </a:endParaRPr>
          </a:p>
          <a:p>
            <a:pPr marL="0" lvl="1"/>
            <a:r>
              <a:rPr lang="en-US" sz="2000" b="1" dirty="0">
                <a:latin typeface="Times New Roman" panose="02020603050405020304" pitchFamily="18" charset="0"/>
                <a:cs typeface="Times New Roman" panose="02020603050405020304" pitchFamily="18" charset="0"/>
              </a:rPr>
              <a:t>Boarder Domain Application</a:t>
            </a:r>
            <a:endParaRPr lang="en-US" sz="2000" b="1" dirty="0">
              <a:latin typeface="Times New Roman" panose="02020603050405020304" pitchFamily="18" charset="0"/>
              <a:cs typeface="Times New Roman" panose="02020603050405020304" pitchFamily="18" charset="0"/>
            </a:endParaRPr>
          </a:p>
          <a:p>
            <a:pPr marL="0" lvl="1"/>
            <a:r>
              <a:rPr lang="en-US" sz="2000" dirty="0">
                <a:latin typeface="Times New Roman" panose="02020603050405020304" pitchFamily="18" charset="0"/>
                <a:cs typeface="Times New Roman" panose="02020603050405020304" pitchFamily="18" charset="0"/>
              </a:rPr>
              <a:t>The continuous research and innovation by tech giants are driving the </a:t>
            </a:r>
            <a:r>
              <a:rPr lang="en-US" sz="2000" dirty="0">
                <a:solidFill>
                  <a:srgbClr val="C00000"/>
                </a:solidFill>
                <a:latin typeface="Times New Roman" panose="02020603050405020304" pitchFamily="18" charset="0"/>
                <a:cs typeface="Times New Roman" panose="02020603050405020304" pitchFamily="18" charset="0"/>
              </a:rPr>
              <a:t>adoption of advanced technologies in various industries</a:t>
            </a:r>
            <a:r>
              <a:rPr lang="en-US" sz="2000" dirty="0">
                <a:latin typeface="Times New Roman" panose="02020603050405020304" pitchFamily="18" charset="0"/>
                <a:cs typeface="Times New Roman" panose="02020603050405020304" pitchFamily="18" charset="0"/>
              </a:rPr>
              <a:t>, such as healthcare, retail, finance, manufacturing, and automotive.</a:t>
            </a:r>
            <a:endParaRPr lang="en-US" sz="2000" dirty="0">
              <a:latin typeface="Times New Roman" panose="02020603050405020304" pitchFamily="18" charset="0"/>
              <a:cs typeface="Times New Roman" panose="02020603050405020304" pitchFamily="18" charset="0"/>
            </a:endParaRPr>
          </a:p>
          <a:p>
            <a:pPr marL="0" lvl="1"/>
            <a:r>
              <a:rPr lang="en-US" sz="2000" b="1" dirty="0">
                <a:latin typeface="Times New Roman" panose="02020603050405020304" pitchFamily="18" charset="0"/>
                <a:cs typeface="Times New Roman" panose="02020603050405020304" pitchFamily="18" charset="0"/>
              </a:rPr>
              <a:t>The Black-Box Problem</a:t>
            </a:r>
            <a:endParaRPr lang="en-US" sz="2000" b="1" dirty="0">
              <a:latin typeface="Times New Roman" panose="02020603050405020304" pitchFamily="18" charset="0"/>
              <a:cs typeface="Times New Roman" panose="02020603050405020304" pitchFamily="18" charset="0"/>
            </a:endParaRPr>
          </a:p>
          <a:p>
            <a:pPr marL="0" lvl="1"/>
            <a:r>
              <a:rPr lang="en-US" sz="2000" dirty="0">
                <a:latin typeface="Times New Roman" panose="02020603050405020304" pitchFamily="18" charset="0"/>
                <a:cs typeface="Times New Roman" panose="02020603050405020304" pitchFamily="18" charset="0"/>
              </a:rPr>
              <a:t>The 'Black-Box' nature of AI refers to the lack of transparency and interpretability in AI models, especially deep learning architectures.</a:t>
            </a:r>
            <a:endParaRPr lang="en-US" sz="2000" dirty="0">
              <a:latin typeface="Times New Roman" panose="02020603050405020304" pitchFamily="18" charset="0"/>
              <a:cs typeface="Times New Roman" panose="02020603050405020304" pitchFamily="18" charset="0"/>
            </a:endParaRPr>
          </a:p>
          <a:p>
            <a:pPr marL="0" lvl="1" indent="-342900">
              <a:buFont typeface="Arial" panose="02080604020202020204" pitchFamily="34" charset="0"/>
              <a:buChar char="•"/>
            </a:pPr>
            <a:r>
              <a:rPr lang="en-US" sz="2000" b="1" dirty="0">
                <a:latin typeface="Times New Roman" panose="02020603050405020304" pitchFamily="18" charset="0"/>
                <a:cs typeface="Times New Roman" panose="02020603050405020304" pitchFamily="18" charset="0"/>
              </a:rPr>
              <a:t>Trust Issues: </a:t>
            </a:r>
            <a:r>
              <a:rPr lang="en-US" sz="2000" dirty="0">
                <a:latin typeface="Times New Roman" panose="02020603050405020304" pitchFamily="18" charset="0"/>
                <a:cs typeface="Times New Roman" panose="02020603050405020304" pitchFamily="18" charset="0"/>
              </a:rPr>
              <a:t>Users may not trust or adopt AI solutions if they don’t understand how decisions are made.</a:t>
            </a:r>
            <a:endParaRPr lang="en-US" sz="2000" dirty="0">
              <a:latin typeface="Times New Roman" panose="02020603050405020304" pitchFamily="18" charset="0"/>
              <a:cs typeface="Times New Roman" panose="02020603050405020304" pitchFamily="18" charset="0"/>
            </a:endParaRPr>
          </a:p>
          <a:p>
            <a:pPr marL="0" lvl="1" indent="-342900">
              <a:buFont typeface="Arial" panose="02080604020202020204" pitchFamily="34" charset="0"/>
              <a:buChar char="•"/>
            </a:pPr>
            <a:r>
              <a:rPr lang="en-US" sz="2000" b="1" dirty="0">
                <a:latin typeface="Times New Roman" panose="02020603050405020304" pitchFamily="18" charset="0"/>
                <a:cs typeface="Times New Roman" panose="02020603050405020304" pitchFamily="18" charset="0"/>
              </a:rPr>
              <a:t>Ethical Concerns: </a:t>
            </a:r>
            <a:r>
              <a:rPr lang="en-US" sz="2000" dirty="0">
                <a:latin typeface="Times New Roman" panose="02020603050405020304" pitchFamily="18" charset="0"/>
                <a:cs typeface="Times New Roman" panose="02020603050405020304" pitchFamily="18" charset="0"/>
              </a:rPr>
              <a:t>Potential for unintended biases and discriminatory decisions without clarity on how AI reaches its conclusions.</a:t>
            </a:r>
            <a:endParaRPr lang="en-US" sz="20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383540" y="5822315"/>
            <a:ext cx="11583670" cy="899160"/>
          </a:xfrm>
          <a:prstGeom prst="rect">
            <a:avLst/>
          </a:prstGeom>
          <a:noFill/>
        </p:spPr>
        <p:txBody>
          <a:bodyPr wrap="square">
            <a:spAutoFit/>
          </a:bodyPr>
          <a:lstStyle/>
          <a:p>
            <a:r>
              <a:rPr lang="en-US" sz="1050" dirty="0"/>
              <a:t>Artificial Intelligence Market Size, Share, Growth Report 2030.  Retrieved October 28, 2023, from </a:t>
            </a:r>
            <a:r>
              <a:rPr lang="en-US" sz="1050" dirty="0">
                <a:hlinkClick r:id="rId2"/>
              </a:rPr>
              <a:t>https://www.grandviewresearch.com/industry-analysis/artificial-intelligence-ai-market</a:t>
            </a:r>
            <a:endParaRPr lang="en-US" sz="1050" dirty="0"/>
          </a:p>
          <a:p>
            <a:r>
              <a:rPr lang="en-US" sz="1050" dirty="0"/>
              <a:t>Generative AI Could Raise Global GDP by 7%. Retrieved 2023, October 25. Goldman Sachs. https://www.goldmansachs.com/intelligence/pages/generative-ai-could-raise-global-gdp-by-7-percent.html</a:t>
            </a:r>
            <a:br>
              <a:rPr lang="en-US" sz="1050" dirty="0"/>
            </a:br>
            <a:r>
              <a:rPr lang="en-US" sz="1050" dirty="0" err="1"/>
              <a:t>Asatiani</a:t>
            </a:r>
            <a:r>
              <a:rPr lang="en-US" sz="1050" dirty="0"/>
              <a:t>, A., Malo, P., </a:t>
            </a:r>
            <a:r>
              <a:rPr lang="en-US" sz="1050" dirty="0" err="1"/>
              <a:t>Nagbøl</a:t>
            </a:r>
            <a:r>
              <a:rPr lang="en-US" sz="1050" dirty="0"/>
              <a:t>, P. R., </a:t>
            </a:r>
            <a:r>
              <a:rPr lang="en-US" sz="1050" dirty="0" err="1"/>
              <a:t>Penttinen</a:t>
            </a:r>
            <a:r>
              <a:rPr lang="en-US" sz="1050" dirty="0"/>
              <a:t>, E., </a:t>
            </a:r>
            <a:r>
              <a:rPr lang="en-US" sz="1050" dirty="0" err="1"/>
              <a:t>Rinta-Kahila</a:t>
            </a:r>
            <a:r>
              <a:rPr lang="en-US" sz="1050" dirty="0"/>
              <a:t>, T., &amp; </a:t>
            </a:r>
            <a:r>
              <a:rPr lang="en-US" sz="1050" dirty="0" err="1"/>
              <a:t>Salovaara</a:t>
            </a:r>
            <a:r>
              <a:rPr lang="en-US" sz="1050" dirty="0"/>
              <a:t>, A. (2020). Challenges of explaining the behavior of black-box AI systems. MIS Quarterly Executive, 19(4), 259-278.</a:t>
            </a:r>
            <a:endParaRPr lang="en-US" sz="1050" dirty="0"/>
          </a:p>
        </p:txBody>
      </p:sp>
      <p:sp>
        <p:nvSpPr>
          <p:cNvPr id="13" name="文本框 12"/>
          <p:cNvSpPr txBox="1"/>
          <p:nvPr/>
        </p:nvSpPr>
        <p:spPr>
          <a:xfrm>
            <a:off x="9136063" y="4610268"/>
            <a:ext cx="6102802"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Image generated by DALLE 3</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Grad-CAM++</a:t>
            </a:r>
            <a:endParaRPr lang="en-US" dirty="0"/>
          </a:p>
        </p:txBody>
      </p:sp>
      <p:sp>
        <p:nvSpPr>
          <p:cNvPr id="3" name="内容占位符 2"/>
          <p:cNvSpPr>
            <a:spLocks noGrp="1"/>
          </p:cNvSpPr>
          <p:nvPr>
            <p:ph idx="1"/>
          </p:nvPr>
        </p:nvSpPr>
        <p:spPr/>
        <p:txBody>
          <a:bodyPr/>
          <a:lstStyle/>
          <a:p>
            <a:r>
              <a:rPr lang="en-US" dirty="0"/>
              <a:t>Grad-CAM++ is an improved version of Grad-CAM that addresses its shortcomings in</a:t>
            </a:r>
            <a:r>
              <a:rPr lang="en-US" dirty="0">
                <a:solidFill>
                  <a:srgbClr val="FF0000"/>
                </a:solidFill>
              </a:rPr>
              <a:t> dealing with multiple and partial objects.</a:t>
            </a:r>
            <a:endParaRPr lang="en-US" dirty="0">
              <a:solidFill>
                <a:srgbClr val="FF0000"/>
              </a:solidFill>
            </a:endParaRPr>
          </a:p>
          <a:p>
            <a:r>
              <a:rPr lang="en-US" dirty="0"/>
              <a:t>It incorporates </a:t>
            </a:r>
            <a:r>
              <a:rPr lang="en-US" dirty="0">
                <a:solidFill>
                  <a:srgbClr val="FF0000"/>
                </a:solidFill>
              </a:rPr>
              <a:t>higher-order gradient information </a:t>
            </a:r>
            <a:r>
              <a:rPr lang="en-US" dirty="0"/>
              <a:t>to capture finer details of the targets.</a:t>
            </a:r>
            <a:endParaRPr lang="en-US" dirty="0"/>
          </a:p>
          <a:p>
            <a:endParaRPr lang="en-US" dirty="0"/>
          </a:p>
          <a:p>
            <a:endParaRPr lang="en-US" dirty="0"/>
          </a:p>
          <a:p>
            <a:r>
              <a:rPr lang="en-US" dirty="0"/>
              <a:t>Grad-CAM++ is better at handling situations with </a:t>
            </a:r>
            <a:r>
              <a:rPr lang="en-US" dirty="0">
                <a:solidFill>
                  <a:srgbClr val="FF0000"/>
                </a:solidFill>
              </a:rPr>
              <a:t>multiple objects present </a:t>
            </a:r>
            <a:r>
              <a:rPr lang="en-US" dirty="0"/>
              <a:t>and provides more detailed visualizations.</a:t>
            </a:r>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EigenCAM</a:t>
            </a:r>
            <a:endParaRPr lang="en-US" dirty="0"/>
          </a:p>
        </p:txBody>
      </p:sp>
      <p:sp>
        <p:nvSpPr>
          <p:cNvPr id="3" name="内容占位符 2"/>
          <p:cNvSpPr>
            <a:spLocks noGrp="1"/>
          </p:cNvSpPr>
          <p:nvPr>
            <p:ph idx="1"/>
          </p:nvPr>
        </p:nvSpPr>
        <p:spPr/>
        <p:txBody>
          <a:bodyPr/>
          <a:lstStyle/>
          <a:p>
            <a:r>
              <a:rPr lang="en-US" dirty="0" err="1"/>
              <a:t>EigenCAM</a:t>
            </a:r>
            <a:r>
              <a:rPr lang="en-US" dirty="0"/>
              <a:t> does not rely on gradient information but uses </a:t>
            </a:r>
            <a:r>
              <a:rPr lang="en-US" dirty="0">
                <a:solidFill>
                  <a:srgbClr val="FF0000"/>
                </a:solidFill>
              </a:rPr>
              <a:t>Principal Component Analysis (PCA) of the activations</a:t>
            </a:r>
            <a:r>
              <a:rPr lang="en-US" dirty="0"/>
              <a:t> in a convolutional layer to identify the most significant features.</a:t>
            </a:r>
            <a:endParaRPr lang="en-US" dirty="0"/>
          </a:p>
          <a:p>
            <a:r>
              <a:rPr lang="en-US" dirty="0"/>
              <a:t>It extracts the principal components by </a:t>
            </a:r>
            <a:r>
              <a:rPr lang="en-US" dirty="0">
                <a:solidFill>
                  <a:srgbClr val="FF0000"/>
                </a:solidFill>
              </a:rPr>
              <a:t>performing </a:t>
            </a:r>
            <a:r>
              <a:rPr lang="en-US" dirty="0" err="1">
                <a:solidFill>
                  <a:srgbClr val="FF0000"/>
                </a:solidFill>
              </a:rPr>
              <a:t>eigendecomposition</a:t>
            </a:r>
            <a:r>
              <a:rPr lang="en-US" dirty="0">
                <a:solidFill>
                  <a:srgbClr val="FF0000"/>
                </a:solidFill>
              </a:rPr>
              <a:t> </a:t>
            </a:r>
            <a:r>
              <a:rPr lang="en-US" dirty="0"/>
              <a:t>on the covariance matrix of the feature maps.</a:t>
            </a:r>
            <a:endParaRPr lang="en-US" dirty="0"/>
          </a:p>
          <a:p>
            <a:r>
              <a:rPr lang="en-US" dirty="0"/>
              <a:t>These components represent the main visual patterns in the image.</a:t>
            </a:r>
            <a:endParaRPr lang="en-US" dirty="0"/>
          </a:p>
          <a:p>
            <a:r>
              <a:rPr lang="en-US" dirty="0" err="1"/>
              <a:t>EigenCAM</a:t>
            </a:r>
            <a:r>
              <a:rPr lang="en-US" dirty="0"/>
              <a:t> </a:t>
            </a:r>
            <a:r>
              <a:rPr lang="en-US" dirty="0">
                <a:solidFill>
                  <a:srgbClr val="FF0000"/>
                </a:solidFill>
              </a:rPr>
              <a:t>avoids the need for gradient backpropagation</a:t>
            </a:r>
            <a:r>
              <a:rPr lang="en-US" dirty="0"/>
              <a:t>, but it might not capture details that are specific to a particular class.</a:t>
            </a:r>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LayerCAM</a:t>
            </a:r>
            <a:endParaRPr lang="en-US" dirty="0"/>
          </a:p>
        </p:txBody>
      </p:sp>
      <p:sp>
        <p:nvSpPr>
          <p:cNvPr id="3" name="内容占位符 2"/>
          <p:cNvSpPr>
            <a:spLocks noGrp="1"/>
          </p:cNvSpPr>
          <p:nvPr>
            <p:ph idx="1"/>
          </p:nvPr>
        </p:nvSpPr>
        <p:spPr/>
        <p:txBody>
          <a:bodyPr/>
          <a:lstStyle/>
          <a:p>
            <a:r>
              <a:rPr lang="en-US" dirty="0" err="1"/>
              <a:t>LayerCAM</a:t>
            </a:r>
            <a:r>
              <a:rPr lang="en-US" dirty="0"/>
              <a:t> improves the localization capability of Grad-CAM by adding a </a:t>
            </a:r>
            <a:r>
              <a:rPr lang="en-US" dirty="0">
                <a:solidFill>
                  <a:srgbClr val="FF0000"/>
                </a:solidFill>
              </a:rPr>
              <a:t>modified pixel-wise weight </a:t>
            </a:r>
            <a:r>
              <a:rPr lang="en-US" dirty="0"/>
              <a:t>to the basic Grad-CAM formulation.</a:t>
            </a:r>
            <a:endParaRPr lang="en-US" dirty="0"/>
          </a:p>
          <a:p>
            <a:r>
              <a:rPr lang="en-US" dirty="0"/>
              <a:t>It </a:t>
            </a:r>
            <a:r>
              <a:rPr lang="en-US" dirty="0">
                <a:solidFill>
                  <a:srgbClr val="FF0000"/>
                </a:solidFill>
              </a:rPr>
              <a:t>combines the activations and gradients at each pixel </a:t>
            </a:r>
            <a:r>
              <a:rPr lang="en-US" dirty="0"/>
              <a:t>rather than averaging the gradients globally.</a:t>
            </a:r>
            <a:endParaRPr lang="en-US" dirty="0"/>
          </a:p>
          <a:p>
            <a:r>
              <a:rPr lang="en-US" dirty="0" err="1"/>
              <a:t>LayerCAM</a:t>
            </a:r>
            <a:r>
              <a:rPr lang="en-US" dirty="0"/>
              <a:t> provides more refined localization heatmaps, especially on the edges of objects within images.</a:t>
            </a:r>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XGrad</a:t>
            </a:r>
            <a:r>
              <a:rPr lang="en-US" dirty="0"/>
              <a:t>-CAM</a:t>
            </a:r>
            <a:endParaRPr lang="en-US" dirty="0"/>
          </a:p>
        </p:txBody>
      </p:sp>
      <p:sp>
        <p:nvSpPr>
          <p:cNvPr id="3" name="内容占位符 2"/>
          <p:cNvSpPr>
            <a:spLocks noGrp="1"/>
          </p:cNvSpPr>
          <p:nvPr>
            <p:ph idx="1"/>
          </p:nvPr>
        </p:nvSpPr>
        <p:spPr/>
        <p:txBody>
          <a:bodyPr/>
          <a:lstStyle/>
          <a:p>
            <a:r>
              <a:rPr lang="en-US" dirty="0"/>
              <a:t>It improves upon Grad-CAM by </a:t>
            </a:r>
            <a:r>
              <a:rPr lang="en-US" dirty="0">
                <a:solidFill>
                  <a:srgbClr val="FF0000"/>
                </a:solidFill>
              </a:rPr>
              <a:t>normalizing the gradients and activations</a:t>
            </a:r>
            <a:r>
              <a:rPr lang="en-US" dirty="0"/>
              <a:t>, retaining more spatial information.</a:t>
            </a:r>
            <a:endParaRPr lang="en-US" dirty="0"/>
          </a:p>
          <a:p>
            <a:r>
              <a:rPr lang="en-US" dirty="0" err="1"/>
              <a:t>XGrad</a:t>
            </a:r>
            <a:r>
              <a:rPr lang="en-US" dirty="0"/>
              <a:t>-CAM </a:t>
            </a:r>
            <a:r>
              <a:rPr lang="en-US" dirty="0">
                <a:solidFill>
                  <a:srgbClr val="FF0000"/>
                </a:solidFill>
              </a:rPr>
              <a:t>produces heatmaps that are more consistent </a:t>
            </a:r>
            <a:r>
              <a:rPr lang="en-US" dirty="0"/>
              <a:t>and have stronger explanatory power compared to the original Grad-CAM.</a:t>
            </a:r>
            <a:endParaRPr lang="en-US"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sp>
        <p:nvSpPr>
          <p:cNvPr id="5" name="Title 1"/>
          <p:cNvSpPr>
            <a:spLocks noGrp="1"/>
          </p:cNvSpPr>
          <p:nvPr/>
        </p:nvSpPr>
        <p:spPr>
          <a:xfrm>
            <a:off x="769463" y="243617"/>
            <a:ext cx="8279509" cy="1215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panose="02080604020202020204" pitchFamily="34" charset="0"/>
                <a:cs typeface="Arial" panose="02080604020202020204" pitchFamily="34" charset="0"/>
              </a:rPr>
              <a:t>Why AI should be explainable?</a:t>
            </a:r>
            <a:endParaRPr lang="en-US" sz="2400" b="1" dirty="0">
              <a:latin typeface="Arial" panose="02080604020202020204" pitchFamily="34" charset="0"/>
              <a:cs typeface="Arial" panose="02080604020202020204" pitchFamily="34" charset="0"/>
            </a:endParaRPr>
          </a:p>
        </p:txBody>
      </p:sp>
      <p:sp>
        <p:nvSpPr>
          <p:cNvPr id="6" name="Slide Number Placeholder 3"/>
          <p:cNvSpPr>
            <a:spLocks noGrp="1"/>
          </p:cNvSpPr>
          <p:nvPr/>
        </p:nvSpPr>
        <p:spPr>
          <a:xfrm>
            <a:off x="7981950" y="6602096"/>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742A4D-F5A5-429B-867A-AF66C7630C64}" type="slidenum">
              <a:rPr lang="en-US" smtClean="0"/>
            </a:fld>
            <a:endParaRPr lang="en-US" dirty="0"/>
          </a:p>
        </p:txBody>
      </p:sp>
      <p:pic>
        <p:nvPicPr>
          <p:cNvPr id="9" name="图片 17"/>
          <p:cNvPicPr>
            <a:picLocks noChangeAspect="1"/>
          </p:cNvPicPr>
          <p:nvPr/>
        </p:nvPicPr>
        <p:blipFill>
          <a:blip r:embed="rId1"/>
          <a:stretch>
            <a:fillRect/>
          </a:stretch>
        </p:blipFill>
        <p:spPr>
          <a:xfrm>
            <a:off x="587980" y="1384234"/>
            <a:ext cx="7568256" cy="3722914"/>
          </a:xfrm>
          <a:prstGeom prst="rect">
            <a:avLst/>
          </a:prstGeom>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0673" y="1716124"/>
            <a:ext cx="2704214" cy="12211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570" y="3443462"/>
            <a:ext cx="2830491" cy="14675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8"/>
          <p:cNvSpPr txBox="1"/>
          <p:nvPr/>
        </p:nvSpPr>
        <p:spPr>
          <a:xfrm>
            <a:off x="1529715" y="6409055"/>
            <a:ext cx="8155305" cy="260350"/>
          </a:xfrm>
          <a:prstGeom prst="rect">
            <a:avLst/>
          </a:prstGeom>
          <a:noFill/>
        </p:spPr>
        <p:txBody>
          <a:bodyPr wrap="square">
            <a:spAutoFit/>
          </a:bodyPr>
          <a:lstStyle/>
          <a:p>
            <a:r>
              <a:rPr lang="en-US" sz="1100" dirty="0"/>
              <a:t>https://blog.ml.cmu.edu/2019/05/17/explaining-a-black-box-using-deep-variational-information-bottleneck-approach/</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sp>
        <p:nvSpPr>
          <p:cNvPr id="5" name="Title 4"/>
          <p:cNvSpPr>
            <a:spLocks noGrp="1"/>
          </p:cNvSpPr>
          <p:nvPr>
            <p:ph type="title"/>
          </p:nvPr>
        </p:nvSpPr>
        <p:spPr>
          <a:xfrm>
            <a:off x="667346" y="150938"/>
            <a:ext cx="8279509" cy="1215093"/>
          </a:xfrm>
        </p:spPr>
        <p:txBody>
          <a:bodyPr>
            <a:normAutofit/>
          </a:bodyPr>
          <a:p>
            <a:r>
              <a:rPr lang="en-US" sz="2000" b="1" dirty="0">
                <a:latin typeface="Arial" panose="02080604020202020204" pitchFamily="34" charset="0"/>
                <a:cs typeface="Arial" panose="02080604020202020204" pitchFamily="34" charset="0"/>
              </a:rPr>
              <a:t>Size of explainable artificial intelligence (XAI) market</a:t>
            </a:r>
            <a:endParaRPr lang="en-US" sz="2400" b="1" dirty="0">
              <a:latin typeface="Arial" panose="02080604020202020204" pitchFamily="34" charset="0"/>
              <a:cs typeface="Arial" panose="02080604020202020204" pitchFamily="34" charset="0"/>
            </a:endParaRPr>
          </a:p>
        </p:txBody>
      </p:sp>
      <p:pic>
        <p:nvPicPr>
          <p:cNvPr id="7" name="Picture 6"/>
          <p:cNvPicPr>
            <a:picLocks noChangeAspect="1"/>
          </p:cNvPicPr>
          <p:nvPr/>
        </p:nvPicPr>
        <p:blipFill>
          <a:blip r:embed="rId1"/>
          <a:stretch>
            <a:fillRect/>
          </a:stretch>
        </p:blipFill>
        <p:spPr>
          <a:xfrm>
            <a:off x="151783" y="6072681"/>
            <a:ext cx="1635761" cy="450286"/>
          </a:xfrm>
          <a:prstGeom prst="rect">
            <a:avLst/>
          </a:prstGeom>
        </p:spPr>
      </p:pic>
      <p:sp>
        <p:nvSpPr>
          <p:cNvPr id="9" name="TextBox 6"/>
          <p:cNvSpPr txBox="1"/>
          <p:nvPr/>
        </p:nvSpPr>
        <p:spPr>
          <a:xfrm>
            <a:off x="2284912" y="3248688"/>
            <a:ext cx="4578530" cy="369332"/>
          </a:xfrm>
          <a:prstGeom prst="rect">
            <a:avLst/>
          </a:prstGeom>
          <a:noFill/>
        </p:spPr>
        <p:txBody>
          <a:bodyPr wrap="square">
            <a:spAutoFit/>
          </a:bodyPr>
          <a:lstStyle/>
          <a:p>
            <a:endParaRPr lang="en-US" dirty="0"/>
          </a:p>
        </p:txBody>
      </p:sp>
      <p:pic>
        <p:nvPicPr>
          <p:cNvPr id="12" name="Picture 11" descr="Graphical user interface, chart, application, bar ch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505" y="948690"/>
            <a:ext cx="7371080" cy="2709545"/>
          </a:xfrm>
          <a:prstGeom prst="rect">
            <a:avLst/>
          </a:prstGeom>
        </p:spPr>
      </p:pic>
      <p:pic>
        <p:nvPicPr>
          <p:cNvPr id="14" name="Picture 13" descr="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815" y="3669665"/>
            <a:ext cx="7303770" cy="27578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D6C5C8B7-5266-48DF-9BA9-D48B61671CC8}" type="slidenum">
              <a:rPr lang="en-US" smtClean="0"/>
            </a:fld>
            <a:endParaRPr lang="en-US"/>
          </a:p>
        </p:txBody>
      </p:sp>
      <p:sp>
        <p:nvSpPr>
          <p:cNvPr id="5" name="Title 4"/>
          <p:cNvSpPr>
            <a:spLocks noGrp="1"/>
          </p:cNvSpPr>
          <p:nvPr>
            <p:ph type="title"/>
          </p:nvPr>
        </p:nvSpPr>
        <p:spPr>
          <a:xfrm>
            <a:off x="627899" y="-54611"/>
            <a:ext cx="8279509" cy="1215093"/>
          </a:xfrm>
        </p:spPr>
        <p:txBody>
          <a:bodyPr>
            <a:normAutofit/>
          </a:bodyPr>
          <a:p>
            <a:br>
              <a:rPr lang="en-US" sz="2400" b="1" dirty="0">
                <a:latin typeface="Arial" panose="02080604020202020204" pitchFamily="34" charset="0"/>
                <a:cs typeface="Arial" panose="02080604020202020204" pitchFamily="34" charset="0"/>
              </a:rPr>
            </a:br>
            <a:r>
              <a:rPr lang="en-US" sz="2000" b="1" dirty="0">
                <a:latin typeface="Arial" panose="02080604020202020204" pitchFamily="34" charset="0"/>
                <a:cs typeface="Arial" panose="02080604020202020204" pitchFamily="34" charset="0"/>
              </a:rPr>
              <a:t>Goals for Explainable Artificial Intelligence</a:t>
            </a:r>
            <a:endParaRPr lang="en-US" sz="2400" b="1" dirty="0">
              <a:latin typeface="Arial" panose="02080604020202020204" pitchFamily="34" charset="0"/>
              <a:cs typeface="Arial" panose="02080604020202020204" pitchFamily="34" charset="0"/>
            </a:endParaRPr>
          </a:p>
        </p:txBody>
      </p:sp>
      <p:pic>
        <p:nvPicPr>
          <p:cNvPr id="9" name="Picture 8"/>
          <p:cNvPicPr>
            <a:picLocks noChangeAspect="1"/>
          </p:cNvPicPr>
          <p:nvPr/>
        </p:nvPicPr>
        <p:blipFill>
          <a:blip r:embed="rId1"/>
          <a:stretch>
            <a:fillRect/>
          </a:stretch>
        </p:blipFill>
        <p:spPr>
          <a:xfrm>
            <a:off x="895985" y="1022985"/>
            <a:ext cx="10237470" cy="4565650"/>
          </a:xfrm>
          <a:prstGeom prst="rect">
            <a:avLst/>
          </a:prstGeom>
        </p:spPr>
      </p:pic>
      <p:sp>
        <p:nvSpPr>
          <p:cNvPr id="10" name="文本框 87"/>
          <p:cNvSpPr txBox="1"/>
          <p:nvPr/>
        </p:nvSpPr>
        <p:spPr>
          <a:xfrm>
            <a:off x="1840865" y="5588635"/>
            <a:ext cx="9173210" cy="314325"/>
          </a:xfrm>
          <a:prstGeom prst="rect">
            <a:avLst/>
          </a:prstGeom>
          <a:noFill/>
        </p:spPr>
        <p:txBody>
          <a:bodyPr wrap="square" rtlCol="0">
            <a:spAutoFit/>
          </a:bodyPr>
          <a:lstStyle/>
          <a:p>
            <a:r>
              <a:rPr lang="en-US" altLang="zh-CN" sz="1450" dirty="0"/>
              <a:t>A summary of categorization of XAI design goals and evaluation measures between user groups.</a:t>
            </a:r>
            <a:endParaRPr lang="en-US" altLang="zh-CN" sz="1450" dirty="0"/>
          </a:p>
        </p:txBody>
      </p:sp>
      <p:sp>
        <p:nvSpPr>
          <p:cNvPr id="11" name="TextBox 6"/>
          <p:cNvSpPr txBox="1"/>
          <p:nvPr/>
        </p:nvSpPr>
        <p:spPr>
          <a:xfrm>
            <a:off x="1475105" y="6322695"/>
            <a:ext cx="9078595" cy="398780"/>
          </a:xfrm>
          <a:prstGeom prst="rect">
            <a:avLst/>
          </a:prstGeom>
          <a:noFill/>
        </p:spPr>
        <p:txBody>
          <a:bodyPr wrap="square">
            <a:spAutoFit/>
          </a:bodyPr>
          <a:lstStyle/>
          <a:p>
            <a:r>
              <a:rPr lang="en-US" sz="1000" dirty="0" err="1"/>
              <a:t>Sina</a:t>
            </a:r>
            <a:r>
              <a:rPr lang="en-US" sz="1000" dirty="0"/>
              <a:t> </a:t>
            </a:r>
            <a:r>
              <a:rPr lang="en-US" sz="1000" dirty="0" err="1"/>
              <a:t>Mohseni</a:t>
            </a:r>
            <a:r>
              <a:rPr lang="en-US" sz="1000" dirty="0"/>
              <a:t>, </a:t>
            </a:r>
            <a:r>
              <a:rPr lang="en-US" sz="1000" dirty="0" err="1"/>
              <a:t>Niloofar</a:t>
            </a:r>
            <a:r>
              <a:rPr lang="en-US" sz="1000" dirty="0"/>
              <a:t> </a:t>
            </a:r>
            <a:r>
              <a:rPr lang="en-US" sz="1000" dirty="0" err="1"/>
              <a:t>Zarei</a:t>
            </a:r>
            <a:r>
              <a:rPr lang="en-US" sz="1000" dirty="0"/>
              <a:t>, and Eric D. Ragan. 2021. A Multidisciplinary Survey and Framework for Design and Evaluation of Explainable AI Systems. ACM Trans. Interact. </a:t>
            </a:r>
            <a:r>
              <a:rPr lang="en-US" sz="1000" dirty="0" err="1"/>
              <a:t>Intell</a:t>
            </a:r>
            <a:r>
              <a:rPr lang="en-US" sz="1000" dirty="0"/>
              <a:t>. Syst. 11, 3–4, Article 24 (December 2021), 45 pages. https://doi.org/10.1145/3387166</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b="1" dirty="0">
                <a:latin typeface="Arial" panose="02080604020202020204" pitchFamily="34" charset="0"/>
              </a:rPr>
              <a:t>XAI methods taxonomy</a:t>
            </a:r>
            <a:endParaRPr lang="en-US" b="1" dirty="0">
              <a:latin typeface="Arial" panose="02080604020202020204" pitchFamily="34" charset="0"/>
            </a:endParaRPr>
          </a:p>
        </p:txBody>
      </p:sp>
      <p:sp>
        <p:nvSpPr>
          <p:cNvPr id="3" name="内容占位符 2"/>
          <p:cNvSpPr>
            <a:spLocks noGrp="1"/>
          </p:cNvSpPr>
          <p:nvPr>
            <p:ph idx="1"/>
          </p:nvPr>
        </p:nvSpPr>
        <p:spPr>
          <a:xfrm>
            <a:off x="838200" y="946420"/>
            <a:ext cx="10515600" cy="4858495"/>
          </a:xfrm>
        </p:spPr>
        <p:txBody>
          <a:bodyPr>
            <a:normAutofit/>
          </a:bodyPr>
          <a:lstStyle/>
          <a:p>
            <a:pPr marL="0" indent="0">
              <a:buNone/>
            </a:pPr>
            <a:r>
              <a:rPr lang="en-US" sz="2000" dirty="0"/>
              <a:t>XAI should enable the user to understand, trust, and manage the latest AI models.</a:t>
            </a:r>
            <a:endParaRPr lang="en-US" sz="2000" dirty="0"/>
          </a:p>
        </p:txBody>
      </p:sp>
      <p:sp>
        <p:nvSpPr>
          <p:cNvPr id="4" name="灯片编号占位符 3"/>
          <p:cNvSpPr>
            <a:spLocks noGrp="1"/>
          </p:cNvSpPr>
          <p:nvPr>
            <p:ph type="sldNum" sz="quarter" idx="12"/>
          </p:nvPr>
        </p:nvSpPr>
        <p:spPr/>
        <p:txBody>
          <a:bodyPr/>
          <a:lstStyle/>
          <a:p>
            <a:fld id="{D6C5C8B7-5266-48DF-9BA9-D48B61671CC8}" type="slidenum">
              <a:rPr lang="en-US" smtClean="0"/>
            </a:fld>
            <a:endParaRPr lang="en-US"/>
          </a:p>
        </p:txBody>
      </p:sp>
      <p:sp>
        <p:nvSpPr>
          <p:cNvPr id="6" name="文本框 5"/>
          <p:cNvSpPr txBox="1"/>
          <p:nvPr/>
        </p:nvSpPr>
        <p:spPr>
          <a:xfrm>
            <a:off x="802646" y="6016434"/>
            <a:ext cx="10199914" cy="769441"/>
          </a:xfrm>
          <a:prstGeom prst="rect">
            <a:avLst/>
          </a:prstGeom>
          <a:noFill/>
        </p:spPr>
        <p:txBody>
          <a:bodyPr wrap="square">
            <a:spAutoFit/>
          </a:bodyPr>
          <a:lstStyle/>
          <a:p>
            <a:r>
              <a:rPr lang="en-US" sz="1100" dirty="0">
                <a:effectLst/>
              </a:rPr>
              <a:t>J. Huang, Z. Wang, D. Li, and Y. Liu, “The analysis and development of an </a:t>
            </a:r>
            <a:r>
              <a:rPr lang="en-US" sz="1100" dirty="0" err="1">
                <a:effectLst/>
              </a:rPr>
              <a:t>xai</a:t>
            </a:r>
            <a:r>
              <a:rPr lang="en-US" sz="1100" dirty="0">
                <a:effectLst/>
              </a:rPr>
              <a:t> process on feature contribution explanation,” in 2022 IEEE International Conference on Big Data (Big Data), 2022, pp. 5039–5048.</a:t>
            </a:r>
            <a:endParaRPr lang="en-US" sz="1100" dirty="0">
              <a:effectLst/>
            </a:endParaRPr>
          </a:p>
          <a:p>
            <a:r>
              <a:rPr lang="en-US" sz="1100" dirty="0">
                <a:effectLst/>
              </a:rPr>
              <a:t>*References for all of these methods can be found in the report.</a:t>
            </a:r>
            <a:endParaRPr lang="en-US" sz="1100" dirty="0">
              <a:effectLst/>
            </a:endParaRPr>
          </a:p>
          <a:p>
            <a:endParaRPr lang="en-US" sz="1100" dirty="0">
              <a:effectLst/>
            </a:endParaRPr>
          </a:p>
        </p:txBody>
      </p:sp>
      <p:pic>
        <p:nvPicPr>
          <p:cNvPr id="8" name="图片 7"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2101" y="1457696"/>
            <a:ext cx="8538778" cy="4054681"/>
          </a:xfrm>
          <a:prstGeom prst="rect">
            <a:avLst/>
          </a:prstGeom>
        </p:spPr>
      </p:pic>
      <p:sp>
        <p:nvSpPr>
          <p:cNvPr id="9" name="文本框 8"/>
          <p:cNvSpPr txBox="1"/>
          <p:nvPr/>
        </p:nvSpPr>
        <p:spPr>
          <a:xfrm>
            <a:off x="3547563" y="5512716"/>
            <a:ext cx="10945586" cy="337185"/>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The XAI methods taxonomy</a:t>
            </a:r>
            <a:endParaRPr lang="en-US" sz="16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85" y="-160"/>
            <a:ext cx="10515600" cy="1325563"/>
          </a:xfrm>
        </p:spPr>
        <p:txBody>
          <a:bodyPr/>
          <a:lstStyle/>
          <a:p>
            <a:pPr algn="l">
              <a:buClrTx/>
              <a:buSzTx/>
              <a:buFontTx/>
            </a:pPr>
            <a:r>
              <a:rPr lang="en-US" b="1">
                <a:latin typeface="Times New Roman" panose="02020603050405020304" pitchFamily="18" charset="0"/>
                <a:ea typeface="+mn-ea"/>
                <a:cs typeface="Times New Roman" panose="02020603050405020304" pitchFamily="18" charset="0"/>
              </a:rPr>
              <a:t>Feature Importance Explanations from Explainable AI (XAI)</a:t>
            </a:r>
            <a:endParaRPr lang="en-US" b="1">
              <a:latin typeface="Times New Roman" panose="02020603050405020304" pitchFamily="18" charset="0"/>
              <a:ea typeface="+mn-ea"/>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6C5C8B7-5266-48DF-9BA9-D48B61671CC8}" type="slidenum">
              <a:rPr lang="en-US" smtClean="0"/>
            </a:fld>
            <a:endParaRPr lang="en-US"/>
          </a:p>
        </p:txBody>
      </p:sp>
      <p:pic>
        <p:nvPicPr>
          <p:cNvPr id="5" name="Picture 4" descr="example_cam"/>
          <p:cNvPicPr>
            <a:picLocks noChangeAspect="1"/>
          </p:cNvPicPr>
          <p:nvPr/>
        </p:nvPicPr>
        <p:blipFill>
          <a:blip r:embed="rId1"/>
          <a:stretch>
            <a:fillRect/>
          </a:stretch>
        </p:blipFill>
        <p:spPr>
          <a:xfrm>
            <a:off x="1811020" y="980440"/>
            <a:ext cx="3543300" cy="2637790"/>
          </a:xfrm>
          <a:prstGeom prst="rect">
            <a:avLst/>
          </a:prstGeom>
        </p:spPr>
      </p:pic>
      <p:pic>
        <p:nvPicPr>
          <p:cNvPr id="6" name="Picture 5" descr="iot"/>
          <p:cNvPicPr>
            <a:picLocks noChangeAspect="1"/>
          </p:cNvPicPr>
          <p:nvPr/>
        </p:nvPicPr>
        <p:blipFill>
          <a:blip r:embed="rId2"/>
          <a:stretch>
            <a:fillRect/>
          </a:stretch>
        </p:blipFill>
        <p:spPr>
          <a:xfrm>
            <a:off x="5855335" y="1074420"/>
            <a:ext cx="4262755" cy="2543810"/>
          </a:xfrm>
          <a:prstGeom prst="rect">
            <a:avLst/>
          </a:prstGeom>
        </p:spPr>
      </p:pic>
      <p:pic>
        <p:nvPicPr>
          <p:cNvPr id="7" name="Content Placeholder 6"/>
          <p:cNvPicPr>
            <a:picLocks noGrp="1" noChangeAspect="1"/>
          </p:cNvPicPr>
          <p:nvPr>
            <p:ph idx="1"/>
          </p:nvPr>
        </p:nvPicPr>
        <p:blipFill>
          <a:blip r:embed="rId3"/>
          <a:stretch>
            <a:fillRect/>
          </a:stretch>
        </p:blipFill>
        <p:spPr>
          <a:xfrm>
            <a:off x="1770380" y="3901440"/>
            <a:ext cx="8872855" cy="2461895"/>
          </a:xfrm>
          <a:prstGeom prst="rect">
            <a:avLst/>
          </a:prstGeom>
        </p:spPr>
      </p:pic>
      <p:sp>
        <p:nvSpPr>
          <p:cNvPr id="12" name="文本框 11"/>
          <p:cNvSpPr txBox="1"/>
          <p:nvPr/>
        </p:nvSpPr>
        <p:spPr>
          <a:xfrm>
            <a:off x="4696109" y="6337964"/>
            <a:ext cx="7631243" cy="337185"/>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sym typeface="+mn-ea"/>
              </a:rPr>
              <a:t>Explanations for text model</a:t>
            </a:r>
            <a:endParaRPr lang="en-US" sz="1600" i="1" dirty="0">
              <a:latin typeface="Times New Roman" panose="02020603050405020304" pitchFamily="18" charset="0"/>
              <a:cs typeface="Times New Roman" panose="02020603050405020304" pitchFamily="18" charset="0"/>
            </a:endParaRPr>
          </a:p>
        </p:txBody>
      </p:sp>
      <p:sp>
        <p:nvSpPr>
          <p:cNvPr id="3" name="文本框 11"/>
          <p:cNvSpPr txBox="1"/>
          <p:nvPr/>
        </p:nvSpPr>
        <p:spPr>
          <a:xfrm>
            <a:off x="2225675" y="3564255"/>
            <a:ext cx="5446395" cy="337185"/>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Explanations for vision model</a:t>
            </a:r>
            <a:endParaRPr lang="en-US" sz="1600" i="1" dirty="0">
              <a:latin typeface="Times New Roman" panose="02020603050405020304" pitchFamily="18" charset="0"/>
              <a:cs typeface="Times New Roman" panose="02020603050405020304" pitchFamily="18" charset="0"/>
            </a:endParaRPr>
          </a:p>
        </p:txBody>
      </p:sp>
      <p:sp>
        <p:nvSpPr>
          <p:cNvPr id="8" name="文本框 11"/>
          <p:cNvSpPr txBox="1"/>
          <p:nvPr/>
        </p:nvSpPr>
        <p:spPr>
          <a:xfrm>
            <a:off x="6944995" y="3564255"/>
            <a:ext cx="5446395" cy="337185"/>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Explanations for tabular model</a:t>
            </a:r>
            <a:endParaRPr lang="en-US" sz="1600" i="1" dirty="0">
              <a:latin typeface="Times New Roman" panose="02020603050405020304" pitchFamily="18" charset="0"/>
              <a:cs typeface="Times New Roman" panose="02020603050405020304" pitchFamily="18" charset="0"/>
            </a:endParaRPr>
          </a:p>
        </p:txBody>
      </p:sp>
      <p:sp>
        <p:nvSpPr>
          <p:cNvPr id="9" name="Rectangle 8"/>
          <p:cNvSpPr/>
          <p:nvPr/>
        </p:nvSpPr>
        <p:spPr>
          <a:xfrm>
            <a:off x="1510897" y="1011806"/>
            <a:ext cx="4173212" cy="2637790"/>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5867691" y="1005154"/>
            <a:ext cx="4525645" cy="2637790"/>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1504227" y="3901122"/>
            <a:ext cx="8917393" cy="2461895"/>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8" grpId="0"/>
      <p:bldP spid="9" grpId="0" bldLvl="0" animBg="1"/>
      <p:bldP spid="10" grpId="0" bldLvl="0" animBg="1"/>
      <p:bldP spid="11"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18736</Words>
  <Application>WPS Presentation</Application>
  <PresentationFormat>Widescreen</PresentationFormat>
  <Paragraphs>499</Paragraphs>
  <Slides>44</Slides>
  <Notes>12</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44</vt:i4>
      </vt:variant>
    </vt:vector>
  </HeadingPairs>
  <TitlesOfParts>
    <vt:vector size="68" baseType="lpstr">
      <vt:lpstr>Arial</vt:lpstr>
      <vt:lpstr>SimSun</vt:lpstr>
      <vt:lpstr>Wingdings</vt:lpstr>
      <vt:lpstr>Nimbus Roman No9 L</vt:lpstr>
      <vt:lpstr>Times New Roman</vt:lpstr>
      <vt:lpstr>Arial Bold</vt:lpstr>
      <vt:lpstr>MS PGothic</vt:lpstr>
      <vt:lpstr>Arial Bold</vt:lpstr>
      <vt:lpstr>MS PGothic</vt:lpstr>
      <vt:lpstr>Calibri Light</vt:lpstr>
      <vt:lpstr>Arial</vt:lpstr>
      <vt:lpstr>Calibri</vt:lpstr>
      <vt:lpstr>Times New Roman</vt:lpstr>
      <vt:lpstr>DejaVu Sans</vt:lpstr>
      <vt:lpstr>Microsoft YaHei</vt:lpstr>
      <vt:lpstr>Droid Sans Fallback</vt:lpstr>
      <vt:lpstr>Arial Unicode MS</vt:lpstr>
      <vt:lpstr>等线 Light</vt:lpstr>
      <vt:lpstr>Comfortaa Light</vt:lpstr>
      <vt:lpstr>SimSun</vt:lpstr>
      <vt:lpstr>等线</vt:lpstr>
      <vt:lpstr>Calibri</vt:lpstr>
      <vt:lpstr>Office 主题​​</vt:lpstr>
      <vt:lpstr>1_Office 主题​​</vt:lpstr>
      <vt:lpstr>CASCON 2024  Tutorial: Develop Explainable AI Services on Cloud Computing and Open Source Models</vt:lpstr>
      <vt:lpstr>Content</vt:lpstr>
      <vt:lpstr>Segment 1: Theoretical Foundations of XAI</vt:lpstr>
      <vt:lpstr>PowerPoint 演示文稿</vt:lpstr>
      <vt:lpstr>PowerPoint 演示文稿</vt:lpstr>
      <vt:lpstr>Size of explainable artificial intelligence (XAI) market</vt:lpstr>
      <vt:lpstr> Goals for Explainable Artificial Intelligence</vt:lpstr>
      <vt:lpstr>XAI methods taxonomy</vt:lpstr>
      <vt:lpstr>Feature Importance Explanations from Explainable AI (XAI)</vt:lpstr>
      <vt:lpstr>Challenges in XAI Evaluation </vt:lpstr>
      <vt:lpstr>XAI Frameworks</vt:lpstr>
      <vt:lpstr>Aspects I - Essentials of XAI Computing</vt:lpstr>
      <vt:lpstr>Aspect II – Workflow for Early Adoption of XAI</vt:lpstr>
      <vt:lpstr>Aspects III - Metrics to Evaluate the XAI Effects</vt:lpstr>
      <vt:lpstr>Segment 2: XAI Service Operation </vt:lpstr>
      <vt:lpstr>Methodologies - XAI Service Architecture and API Design</vt:lpstr>
      <vt:lpstr>PowerPoint 演示文稿</vt:lpstr>
      <vt:lpstr>Methodologies – Approximate Black-box Cloud Models</vt:lpstr>
      <vt:lpstr>PowerPoint 演示文稿</vt:lpstr>
      <vt:lpstr>Methodologies – Cost Evaluation</vt:lpstr>
      <vt:lpstr>PowerPoint 演示文稿</vt:lpstr>
      <vt:lpstr>Segment 3: XAI Application Scenarios and Future Directions </vt:lpstr>
      <vt:lpstr>XAI Discovery Scenarios  Scenario One: Automating XAI Operations Pipeline </vt:lpstr>
      <vt:lpstr>Pipelines of XAI Centric Assessment of Quality Attributes</vt:lpstr>
      <vt:lpstr>Scenario Two: Cloud AI Learning Performance Evaluation</vt:lpstr>
      <vt:lpstr>PowerPoint 演示文稿</vt:lpstr>
      <vt:lpstr>Observation of the Improvement to the Cloud AI’s Explainability -Azure Cognitive Service</vt:lpstr>
      <vt:lpstr>PowerPoint 演示文稿</vt:lpstr>
      <vt:lpstr>PowerPoint 演示文稿</vt:lpstr>
      <vt:lpstr>PowerPoint 演示文稿</vt:lpstr>
      <vt:lpstr>Scenario Study Results - Vision Models</vt:lpstr>
      <vt:lpstr>Scenario Study Results - Tabular Models</vt:lpstr>
      <vt:lpstr>Conclusion</vt:lpstr>
      <vt:lpstr>Conclusion</vt:lpstr>
      <vt:lpstr>Scholarly Contributions</vt:lpstr>
      <vt:lpstr>Future Work</vt:lpstr>
      <vt:lpstr>PowerPoint 演示文稿</vt:lpstr>
      <vt:lpstr>Appendix</vt:lpstr>
      <vt:lpstr> Grad-CAM (Gradient-weighted Class Activation Mapping)</vt:lpstr>
      <vt:lpstr>Grad-CAM++</vt:lpstr>
      <vt:lpstr>EigenCAM</vt:lpstr>
      <vt:lpstr>LayerCAM</vt:lpstr>
      <vt:lpstr>XGrad-CAM</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Explanation Tool Chain for Black-box Cloud AI Models</dc:title>
  <dc:creator>ZERUI WANG</dc:creator>
  <cp:lastModifiedBy>z</cp:lastModifiedBy>
  <cp:revision>35</cp:revision>
  <dcterms:created xsi:type="dcterms:W3CDTF">2024-10-01T20:42:22Z</dcterms:created>
  <dcterms:modified xsi:type="dcterms:W3CDTF">2024-10-01T20:42:22Z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1033-11.1.0.11704</vt:lpwstr>
  </property>
</Properties>
</file>